
<file path=[Content_Types].xml><?xml version="1.0" encoding="utf-8"?>
<Types xmlns="http://schemas.openxmlformats.org/package/2006/content-types">
  <Default Extension="mp3" ContentType="audio/mpeg"/>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3.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4.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5.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6.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7.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8.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9.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0.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11.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12.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13.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notesSlides/notesSlide14.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notesSlides/notesSlide15.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16.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17.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18.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notesSlides/notesSlide19.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notesSlides/notesSlide20.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notesSlides/notesSlide21.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notesSlides/notesSlide22.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notesSlides/notesSlide23.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notesSlides/notesSlide24.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25.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notesSlides/notesSlide26.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notesSlides/notesSlide27.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notesSlides/notesSlide28.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notesSlides/notesSlide29.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notesSlides/notesSlide30.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31.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notesSlides/notesSlide32.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notesSlides/notesSlide33.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notesSlides/notesSlide34.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notesSlides/notesSlide35.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notesSlides/notesSlide36.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notesSlides/notesSlide37.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notesSlides/notesSlide38.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notesSlides/notesSlide39.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notesSlides/notesSlide40.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notesSlides/notesSlide41.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notesSlides/notesSlide42.xml" ContentType="application/vnd.openxmlformats-officedocument.presentationml.notesSlide+xml"/>
  <Override PartName="/ppt/tags/tag133.xml" ContentType="application/vnd.openxmlformats-officedocument.presentationml.tags+xml"/>
  <Override PartName="/ppt/tags/tag134.xml" ContentType="application/vnd.openxmlformats-officedocument.presentationml.tags+xml"/>
  <Override PartName="/ppt/notesSlides/notesSlide43.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notesSlides/notesSlide44.xml" ContentType="application/vnd.openxmlformats-officedocument.presentationml.notesSlide+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notesSlides/notesSlide45.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503" r:id="rId2"/>
    <p:sldId id="487" r:id="rId3"/>
    <p:sldId id="486" r:id="rId4"/>
    <p:sldId id="504" r:id="rId5"/>
    <p:sldId id="522" r:id="rId6"/>
    <p:sldId id="521" r:id="rId7"/>
    <p:sldId id="527" r:id="rId8"/>
    <p:sldId id="531" r:id="rId9"/>
    <p:sldId id="519" r:id="rId10"/>
    <p:sldId id="517" r:id="rId11"/>
    <p:sldId id="520" r:id="rId12"/>
    <p:sldId id="532" r:id="rId13"/>
    <p:sldId id="529" r:id="rId14"/>
    <p:sldId id="530" r:id="rId15"/>
    <p:sldId id="533" r:id="rId16"/>
    <p:sldId id="534" r:id="rId17"/>
    <p:sldId id="535" r:id="rId18"/>
    <p:sldId id="526" r:id="rId19"/>
    <p:sldId id="523" r:id="rId20"/>
    <p:sldId id="524" r:id="rId21"/>
    <p:sldId id="537" r:id="rId22"/>
    <p:sldId id="556" r:id="rId23"/>
    <p:sldId id="557" r:id="rId24"/>
    <p:sldId id="525" r:id="rId25"/>
    <p:sldId id="538" r:id="rId26"/>
    <p:sldId id="539" r:id="rId27"/>
    <p:sldId id="540" r:id="rId28"/>
    <p:sldId id="541" r:id="rId29"/>
    <p:sldId id="544" r:id="rId30"/>
    <p:sldId id="542" r:id="rId31"/>
    <p:sldId id="545" r:id="rId32"/>
    <p:sldId id="547" r:id="rId33"/>
    <p:sldId id="551" r:id="rId34"/>
    <p:sldId id="552" r:id="rId35"/>
    <p:sldId id="555" r:id="rId36"/>
    <p:sldId id="548" r:id="rId37"/>
    <p:sldId id="549" r:id="rId38"/>
    <p:sldId id="550" r:id="rId39"/>
    <p:sldId id="507" r:id="rId40"/>
    <p:sldId id="509" r:id="rId41"/>
    <p:sldId id="510" r:id="rId42"/>
    <p:sldId id="511" r:id="rId43"/>
    <p:sldId id="512" r:id="rId44"/>
    <p:sldId id="513" r:id="rId45"/>
    <p:sldId id="546" r:id="rId46"/>
    <p:sldId id="558" r:id="rId4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06FCA6-1DD3-4A6F-B6E8-33E1AF350E02}" type="datetimeFigureOut">
              <a:rPr lang="zh-CN" altLang="en-US" smtClean="0"/>
              <a:t>2019/4/27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CFAEED-D21D-4FCB-9F3A-CC0EA362749F}" type="slidenum">
              <a:rPr lang="zh-CN" altLang="en-US" smtClean="0"/>
              <a:t>‹#›</a:t>
            </a:fld>
            <a:endParaRPr lang="zh-CN" altLang="en-US"/>
          </a:p>
        </p:txBody>
      </p:sp>
    </p:spTree>
    <p:extLst>
      <p:ext uri="{BB962C8B-B14F-4D97-AF65-F5344CB8AC3E}">
        <p14:creationId xmlns:p14="http://schemas.microsoft.com/office/powerpoint/2010/main" val="2327216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a:t>
            </a:fld>
            <a:endParaRPr lang="zh-CN" altLang="en-US"/>
          </a:p>
        </p:txBody>
      </p:sp>
    </p:spTree>
    <p:extLst>
      <p:ext uri="{BB962C8B-B14F-4D97-AF65-F5344CB8AC3E}">
        <p14:creationId xmlns:p14="http://schemas.microsoft.com/office/powerpoint/2010/main" val="2506733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10</a:t>
            </a:fld>
            <a:endParaRPr lang="zh-CN" altLang="en-US"/>
          </a:p>
        </p:txBody>
      </p:sp>
    </p:spTree>
    <p:extLst>
      <p:ext uri="{BB962C8B-B14F-4D97-AF65-F5344CB8AC3E}">
        <p14:creationId xmlns:p14="http://schemas.microsoft.com/office/powerpoint/2010/main" val="1352351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11</a:t>
            </a:fld>
            <a:endParaRPr lang="zh-CN" altLang="en-US"/>
          </a:p>
        </p:txBody>
      </p:sp>
    </p:spTree>
    <p:extLst>
      <p:ext uri="{BB962C8B-B14F-4D97-AF65-F5344CB8AC3E}">
        <p14:creationId xmlns:p14="http://schemas.microsoft.com/office/powerpoint/2010/main" val="18712225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a:extLst>
              <a:ext uri="{FF2B5EF4-FFF2-40B4-BE49-F238E27FC236}">
                <a16:creationId xmlns:a16="http://schemas.microsoft.com/office/drawing/2014/main" id="{B2E306F1-BABB-4AD7-AB37-C061A49D62D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a:extLst>
              <a:ext uri="{FF2B5EF4-FFF2-40B4-BE49-F238E27FC236}">
                <a16:creationId xmlns:a16="http://schemas.microsoft.com/office/drawing/2014/main" id="{2C02862B-AAD5-4092-82B0-E803B3BE09B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模板来自于 </a:t>
            </a:r>
            <a:r>
              <a:rPr lang="en-US" altLang="zh-CN"/>
              <a:t>http://meihua.docer.com/</a:t>
            </a:r>
            <a:endParaRPr lang="zh-CN" altLang="en-US"/>
          </a:p>
        </p:txBody>
      </p:sp>
      <p:sp>
        <p:nvSpPr>
          <p:cNvPr id="4100" name="灯片编号占位符 3">
            <a:extLst>
              <a:ext uri="{FF2B5EF4-FFF2-40B4-BE49-F238E27FC236}">
                <a16:creationId xmlns:a16="http://schemas.microsoft.com/office/drawing/2014/main" id="{EAE95149-C3AE-4DFB-8AC9-8E1E60AA5A1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pPr>
            <a:fld id="{481F6061-2F4B-488E-8D92-3753CAD4AFB5}" type="slidenum">
              <a:rPr lang="zh-CN" altLang="en-US" smtClean="0">
                <a:solidFill>
                  <a:prstClr val="black"/>
                </a:solidFill>
                <a:latin typeface="Calibri" panose="020F0502020204030204" pitchFamily="34" charset="0"/>
                <a:ea typeface="宋体" panose="02010600030101010101" pitchFamily="2" charset="-122"/>
              </a:rPr>
              <a:pPr fontAlgn="base">
                <a:spcBef>
                  <a:spcPct val="0"/>
                </a:spcBef>
                <a:spcAft>
                  <a:spcPct val="0"/>
                </a:spcAft>
              </a:pPr>
              <a:t>12</a:t>
            </a:fld>
            <a:endParaRPr lang="zh-CN" altLang="en-US">
              <a:solidFill>
                <a:prstClr val="black"/>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3238869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13</a:t>
            </a:fld>
            <a:endParaRPr lang="zh-CN" altLang="en-US"/>
          </a:p>
        </p:txBody>
      </p:sp>
    </p:spTree>
    <p:extLst>
      <p:ext uri="{BB962C8B-B14F-4D97-AF65-F5344CB8AC3E}">
        <p14:creationId xmlns:p14="http://schemas.microsoft.com/office/powerpoint/2010/main" val="2623103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14</a:t>
            </a:fld>
            <a:endParaRPr lang="zh-CN" altLang="en-US"/>
          </a:p>
        </p:txBody>
      </p:sp>
    </p:spTree>
    <p:extLst>
      <p:ext uri="{BB962C8B-B14F-4D97-AF65-F5344CB8AC3E}">
        <p14:creationId xmlns:p14="http://schemas.microsoft.com/office/powerpoint/2010/main" val="35741090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15</a:t>
            </a:fld>
            <a:endParaRPr lang="zh-CN" altLang="en-US"/>
          </a:p>
        </p:txBody>
      </p:sp>
    </p:spTree>
    <p:extLst>
      <p:ext uri="{BB962C8B-B14F-4D97-AF65-F5344CB8AC3E}">
        <p14:creationId xmlns:p14="http://schemas.microsoft.com/office/powerpoint/2010/main" val="21193370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a:extLst>
              <a:ext uri="{FF2B5EF4-FFF2-40B4-BE49-F238E27FC236}">
                <a16:creationId xmlns:a16="http://schemas.microsoft.com/office/drawing/2014/main" id="{B2E306F1-BABB-4AD7-AB37-C061A49D62D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a:extLst>
              <a:ext uri="{FF2B5EF4-FFF2-40B4-BE49-F238E27FC236}">
                <a16:creationId xmlns:a16="http://schemas.microsoft.com/office/drawing/2014/main" id="{2C02862B-AAD5-4092-82B0-E803B3BE09B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模板来自于 </a:t>
            </a:r>
            <a:r>
              <a:rPr lang="en-US" altLang="zh-CN"/>
              <a:t>http://meihua.docer.com/</a:t>
            </a:r>
            <a:endParaRPr lang="zh-CN" altLang="en-US"/>
          </a:p>
        </p:txBody>
      </p:sp>
      <p:sp>
        <p:nvSpPr>
          <p:cNvPr id="4100" name="灯片编号占位符 3">
            <a:extLst>
              <a:ext uri="{FF2B5EF4-FFF2-40B4-BE49-F238E27FC236}">
                <a16:creationId xmlns:a16="http://schemas.microsoft.com/office/drawing/2014/main" id="{EAE95149-C3AE-4DFB-8AC9-8E1E60AA5A1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pPr>
            <a:fld id="{481F6061-2F4B-488E-8D92-3753CAD4AFB5}" type="slidenum">
              <a:rPr lang="zh-CN" altLang="en-US" smtClean="0">
                <a:solidFill>
                  <a:prstClr val="black"/>
                </a:solidFill>
                <a:latin typeface="Calibri" panose="020F0502020204030204" pitchFamily="34" charset="0"/>
                <a:ea typeface="宋体" panose="02010600030101010101" pitchFamily="2" charset="-122"/>
              </a:rPr>
              <a:pPr fontAlgn="base">
                <a:spcBef>
                  <a:spcPct val="0"/>
                </a:spcBef>
                <a:spcAft>
                  <a:spcPct val="0"/>
                </a:spcAft>
              </a:pPr>
              <a:t>16</a:t>
            </a:fld>
            <a:endParaRPr lang="zh-CN" altLang="en-US">
              <a:solidFill>
                <a:prstClr val="black"/>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0408167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17</a:t>
            </a:fld>
            <a:endParaRPr lang="zh-CN" altLang="en-US"/>
          </a:p>
        </p:txBody>
      </p:sp>
    </p:spTree>
    <p:extLst>
      <p:ext uri="{BB962C8B-B14F-4D97-AF65-F5344CB8AC3E}">
        <p14:creationId xmlns:p14="http://schemas.microsoft.com/office/powerpoint/2010/main" val="2951082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18</a:t>
            </a:fld>
            <a:endParaRPr lang="zh-CN" altLang="en-US"/>
          </a:p>
        </p:txBody>
      </p:sp>
    </p:spTree>
    <p:extLst>
      <p:ext uri="{BB962C8B-B14F-4D97-AF65-F5344CB8AC3E}">
        <p14:creationId xmlns:p14="http://schemas.microsoft.com/office/powerpoint/2010/main" val="21257142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19</a:t>
            </a:fld>
            <a:endParaRPr lang="zh-CN" altLang="en-US"/>
          </a:p>
        </p:txBody>
      </p:sp>
    </p:spTree>
    <p:extLst>
      <p:ext uri="{BB962C8B-B14F-4D97-AF65-F5344CB8AC3E}">
        <p14:creationId xmlns:p14="http://schemas.microsoft.com/office/powerpoint/2010/main" val="1961121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a:extLst>
              <a:ext uri="{FF2B5EF4-FFF2-40B4-BE49-F238E27FC236}">
                <a16:creationId xmlns:a16="http://schemas.microsoft.com/office/drawing/2014/main" id="{B2E306F1-BABB-4AD7-AB37-C061A49D62D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a:extLst>
              <a:ext uri="{FF2B5EF4-FFF2-40B4-BE49-F238E27FC236}">
                <a16:creationId xmlns:a16="http://schemas.microsoft.com/office/drawing/2014/main" id="{2C02862B-AAD5-4092-82B0-E803B3BE09B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模板来自于 </a:t>
            </a:r>
            <a:r>
              <a:rPr lang="en-US" altLang="zh-CN"/>
              <a:t>http://meihua.docer.com/</a:t>
            </a:r>
            <a:endParaRPr lang="zh-CN" altLang="en-US"/>
          </a:p>
        </p:txBody>
      </p:sp>
      <p:sp>
        <p:nvSpPr>
          <p:cNvPr id="4100" name="灯片编号占位符 3">
            <a:extLst>
              <a:ext uri="{FF2B5EF4-FFF2-40B4-BE49-F238E27FC236}">
                <a16:creationId xmlns:a16="http://schemas.microsoft.com/office/drawing/2014/main" id="{EAE95149-C3AE-4DFB-8AC9-8E1E60AA5A1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pPr>
            <a:fld id="{481F6061-2F4B-488E-8D92-3753CAD4AFB5}" type="slidenum">
              <a:rPr lang="zh-CN" altLang="en-US" smtClean="0">
                <a:solidFill>
                  <a:prstClr val="black"/>
                </a:solidFill>
                <a:latin typeface="Calibri" panose="020F0502020204030204" pitchFamily="34" charset="0"/>
                <a:ea typeface="宋体" panose="02010600030101010101" pitchFamily="2" charset="-122"/>
              </a:rPr>
              <a:pPr fontAlgn="base">
                <a:spcBef>
                  <a:spcPct val="0"/>
                </a:spcBef>
                <a:spcAft>
                  <a:spcPct val="0"/>
                </a:spcAft>
              </a:pPr>
              <a:t>2</a:t>
            </a:fld>
            <a:endParaRPr lang="zh-CN" altLang="en-US">
              <a:solidFill>
                <a:prstClr val="black"/>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2521330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20</a:t>
            </a:fld>
            <a:endParaRPr lang="zh-CN" altLang="en-US"/>
          </a:p>
        </p:txBody>
      </p:sp>
    </p:spTree>
    <p:extLst>
      <p:ext uri="{BB962C8B-B14F-4D97-AF65-F5344CB8AC3E}">
        <p14:creationId xmlns:p14="http://schemas.microsoft.com/office/powerpoint/2010/main" val="35313054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21</a:t>
            </a:fld>
            <a:endParaRPr lang="zh-CN" altLang="en-US"/>
          </a:p>
        </p:txBody>
      </p:sp>
    </p:spTree>
    <p:extLst>
      <p:ext uri="{BB962C8B-B14F-4D97-AF65-F5344CB8AC3E}">
        <p14:creationId xmlns:p14="http://schemas.microsoft.com/office/powerpoint/2010/main" val="19560942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22</a:t>
            </a:fld>
            <a:endParaRPr lang="zh-CN" altLang="en-US"/>
          </a:p>
        </p:txBody>
      </p:sp>
    </p:spTree>
    <p:extLst>
      <p:ext uri="{BB962C8B-B14F-4D97-AF65-F5344CB8AC3E}">
        <p14:creationId xmlns:p14="http://schemas.microsoft.com/office/powerpoint/2010/main" val="24450124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23</a:t>
            </a:fld>
            <a:endParaRPr lang="zh-CN" altLang="en-US"/>
          </a:p>
        </p:txBody>
      </p:sp>
    </p:spTree>
    <p:extLst>
      <p:ext uri="{BB962C8B-B14F-4D97-AF65-F5344CB8AC3E}">
        <p14:creationId xmlns:p14="http://schemas.microsoft.com/office/powerpoint/2010/main" val="7384794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24</a:t>
            </a:fld>
            <a:endParaRPr lang="zh-CN" altLang="en-US"/>
          </a:p>
        </p:txBody>
      </p:sp>
    </p:spTree>
    <p:extLst>
      <p:ext uri="{BB962C8B-B14F-4D97-AF65-F5344CB8AC3E}">
        <p14:creationId xmlns:p14="http://schemas.microsoft.com/office/powerpoint/2010/main" val="8666832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a:extLst>
              <a:ext uri="{FF2B5EF4-FFF2-40B4-BE49-F238E27FC236}">
                <a16:creationId xmlns:a16="http://schemas.microsoft.com/office/drawing/2014/main" id="{B2E306F1-BABB-4AD7-AB37-C061A49D62D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a:extLst>
              <a:ext uri="{FF2B5EF4-FFF2-40B4-BE49-F238E27FC236}">
                <a16:creationId xmlns:a16="http://schemas.microsoft.com/office/drawing/2014/main" id="{2C02862B-AAD5-4092-82B0-E803B3BE09B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模板来自于 </a:t>
            </a:r>
            <a:r>
              <a:rPr lang="en-US" altLang="zh-CN"/>
              <a:t>http://meihua.docer.com/</a:t>
            </a:r>
            <a:endParaRPr lang="zh-CN" altLang="en-US"/>
          </a:p>
        </p:txBody>
      </p:sp>
      <p:sp>
        <p:nvSpPr>
          <p:cNvPr id="4100" name="灯片编号占位符 3">
            <a:extLst>
              <a:ext uri="{FF2B5EF4-FFF2-40B4-BE49-F238E27FC236}">
                <a16:creationId xmlns:a16="http://schemas.microsoft.com/office/drawing/2014/main" id="{EAE95149-C3AE-4DFB-8AC9-8E1E60AA5A1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pPr>
            <a:fld id="{481F6061-2F4B-488E-8D92-3753CAD4AFB5}" type="slidenum">
              <a:rPr lang="zh-CN" altLang="en-US" smtClean="0">
                <a:solidFill>
                  <a:prstClr val="black"/>
                </a:solidFill>
                <a:latin typeface="Calibri" panose="020F0502020204030204" pitchFamily="34" charset="0"/>
                <a:ea typeface="宋体" panose="02010600030101010101" pitchFamily="2" charset="-122"/>
              </a:rPr>
              <a:pPr fontAlgn="base">
                <a:spcBef>
                  <a:spcPct val="0"/>
                </a:spcBef>
                <a:spcAft>
                  <a:spcPct val="0"/>
                </a:spcAft>
              </a:pPr>
              <a:t>25</a:t>
            </a:fld>
            <a:endParaRPr lang="zh-CN" altLang="en-US">
              <a:solidFill>
                <a:prstClr val="black"/>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2783086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26</a:t>
            </a:fld>
            <a:endParaRPr lang="zh-CN" altLang="en-US"/>
          </a:p>
        </p:txBody>
      </p:sp>
    </p:spTree>
    <p:extLst>
      <p:ext uri="{BB962C8B-B14F-4D97-AF65-F5344CB8AC3E}">
        <p14:creationId xmlns:p14="http://schemas.microsoft.com/office/powerpoint/2010/main" val="8554986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27</a:t>
            </a:fld>
            <a:endParaRPr lang="zh-CN" altLang="en-US"/>
          </a:p>
        </p:txBody>
      </p:sp>
    </p:spTree>
    <p:extLst>
      <p:ext uri="{BB962C8B-B14F-4D97-AF65-F5344CB8AC3E}">
        <p14:creationId xmlns:p14="http://schemas.microsoft.com/office/powerpoint/2010/main" val="42452453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28</a:t>
            </a:fld>
            <a:endParaRPr lang="zh-CN" altLang="en-US"/>
          </a:p>
        </p:txBody>
      </p:sp>
    </p:spTree>
    <p:extLst>
      <p:ext uri="{BB962C8B-B14F-4D97-AF65-F5344CB8AC3E}">
        <p14:creationId xmlns:p14="http://schemas.microsoft.com/office/powerpoint/2010/main" val="8496183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29</a:t>
            </a:fld>
            <a:endParaRPr lang="zh-CN" altLang="en-US"/>
          </a:p>
        </p:txBody>
      </p:sp>
    </p:spTree>
    <p:extLst>
      <p:ext uri="{BB962C8B-B14F-4D97-AF65-F5344CB8AC3E}">
        <p14:creationId xmlns:p14="http://schemas.microsoft.com/office/powerpoint/2010/main" val="298990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97584D-8746-4D72-BA3A-5A81C8B5466D}" type="slidenum">
              <a:rPr lang="zh-CN" altLang="en-US" smtClean="0">
                <a:solidFill>
                  <a:prstClr val="black"/>
                </a:solidFill>
                <a:latin typeface="等线" panose="020F0502020204030204"/>
              </a:rPr>
              <a:pPr/>
              <a:t>3</a:t>
            </a:fld>
            <a:endParaRPr lang="zh-CN" altLang="en-US">
              <a:solidFill>
                <a:prstClr val="black"/>
              </a:solidFill>
              <a:latin typeface="等线" panose="020F0502020204030204"/>
            </a:endParaRPr>
          </a:p>
        </p:txBody>
      </p:sp>
    </p:spTree>
    <p:extLst>
      <p:ext uri="{BB962C8B-B14F-4D97-AF65-F5344CB8AC3E}">
        <p14:creationId xmlns:p14="http://schemas.microsoft.com/office/powerpoint/2010/main" val="41357770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30</a:t>
            </a:fld>
            <a:endParaRPr lang="zh-CN" altLang="en-US"/>
          </a:p>
        </p:txBody>
      </p:sp>
    </p:spTree>
    <p:extLst>
      <p:ext uri="{BB962C8B-B14F-4D97-AF65-F5344CB8AC3E}">
        <p14:creationId xmlns:p14="http://schemas.microsoft.com/office/powerpoint/2010/main" val="23055296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a:extLst>
              <a:ext uri="{FF2B5EF4-FFF2-40B4-BE49-F238E27FC236}">
                <a16:creationId xmlns:a16="http://schemas.microsoft.com/office/drawing/2014/main" id="{B2E306F1-BABB-4AD7-AB37-C061A49D62D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a:extLst>
              <a:ext uri="{FF2B5EF4-FFF2-40B4-BE49-F238E27FC236}">
                <a16:creationId xmlns:a16="http://schemas.microsoft.com/office/drawing/2014/main" id="{2C02862B-AAD5-4092-82B0-E803B3BE09B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模板来自于 </a:t>
            </a:r>
            <a:r>
              <a:rPr lang="en-US" altLang="zh-CN"/>
              <a:t>http://meihua.docer.com/</a:t>
            </a:r>
            <a:endParaRPr lang="zh-CN" altLang="en-US"/>
          </a:p>
        </p:txBody>
      </p:sp>
      <p:sp>
        <p:nvSpPr>
          <p:cNvPr id="4100" name="灯片编号占位符 3">
            <a:extLst>
              <a:ext uri="{FF2B5EF4-FFF2-40B4-BE49-F238E27FC236}">
                <a16:creationId xmlns:a16="http://schemas.microsoft.com/office/drawing/2014/main" id="{EAE95149-C3AE-4DFB-8AC9-8E1E60AA5A1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pPr>
            <a:fld id="{481F6061-2F4B-488E-8D92-3753CAD4AFB5}" type="slidenum">
              <a:rPr lang="zh-CN" altLang="en-US" smtClean="0">
                <a:solidFill>
                  <a:prstClr val="black"/>
                </a:solidFill>
                <a:latin typeface="Calibri" panose="020F0502020204030204" pitchFamily="34" charset="0"/>
                <a:ea typeface="宋体" panose="02010600030101010101" pitchFamily="2" charset="-122"/>
              </a:rPr>
              <a:pPr fontAlgn="base">
                <a:spcBef>
                  <a:spcPct val="0"/>
                </a:spcBef>
                <a:spcAft>
                  <a:spcPct val="0"/>
                </a:spcAft>
              </a:pPr>
              <a:t>31</a:t>
            </a:fld>
            <a:endParaRPr lang="zh-CN" altLang="en-US">
              <a:solidFill>
                <a:prstClr val="black"/>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9512957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32</a:t>
            </a:fld>
            <a:endParaRPr lang="zh-CN" altLang="en-US"/>
          </a:p>
        </p:txBody>
      </p:sp>
    </p:spTree>
    <p:extLst>
      <p:ext uri="{BB962C8B-B14F-4D97-AF65-F5344CB8AC3E}">
        <p14:creationId xmlns:p14="http://schemas.microsoft.com/office/powerpoint/2010/main" val="38038314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33</a:t>
            </a:fld>
            <a:endParaRPr lang="zh-CN" altLang="en-US"/>
          </a:p>
        </p:txBody>
      </p:sp>
    </p:spTree>
    <p:extLst>
      <p:ext uri="{BB962C8B-B14F-4D97-AF65-F5344CB8AC3E}">
        <p14:creationId xmlns:p14="http://schemas.microsoft.com/office/powerpoint/2010/main" val="25636450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34</a:t>
            </a:fld>
            <a:endParaRPr lang="zh-CN" altLang="en-US"/>
          </a:p>
        </p:txBody>
      </p:sp>
    </p:spTree>
    <p:extLst>
      <p:ext uri="{BB962C8B-B14F-4D97-AF65-F5344CB8AC3E}">
        <p14:creationId xmlns:p14="http://schemas.microsoft.com/office/powerpoint/2010/main" val="17597296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35</a:t>
            </a:fld>
            <a:endParaRPr lang="zh-CN" altLang="en-US"/>
          </a:p>
        </p:txBody>
      </p:sp>
    </p:spTree>
    <p:extLst>
      <p:ext uri="{BB962C8B-B14F-4D97-AF65-F5344CB8AC3E}">
        <p14:creationId xmlns:p14="http://schemas.microsoft.com/office/powerpoint/2010/main" val="39333060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36</a:t>
            </a:fld>
            <a:endParaRPr lang="zh-CN" altLang="en-US"/>
          </a:p>
        </p:txBody>
      </p:sp>
    </p:spTree>
    <p:extLst>
      <p:ext uri="{BB962C8B-B14F-4D97-AF65-F5344CB8AC3E}">
        <p14:creationId xmlns:p14="http://schemas.microsoft.com/office/powerpoint/2010/main" val="24234569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37</a:t>
            </a:fld>
            <a:endParaRPr lang="zh-CN" altLang="en-US"/>
          </a:p>
        </p:txBody>
      </p:sp>
    </p:spTree>
    <p:extLst>
      <p:ext uri="{BB962C8B-B14F-4D97-AF65-F5344CB8AC3E}">
        <p14:creationId xmlns:p14="http://schemas.microsoft.com/office/powerpoint/2010/main" val="16982085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38</a:t>
            </a:fld>
            <a:endParaRPr lang="zh-CN" altLang="en-US"/>
          </a:p>
        </p:txBody>
      </p:sp>
    </p:spTree>
    <p:extLst>
      <p:ext uri="{BB962C8B-B14F-4D97-AF65-F5344CB8AC3E}">
        <p14:creationId xmlns:p14="http://schemas.microsoft.com/office/powerpoint/2010/main" val="10955735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a:extLst>
              <a:ext uri="{FF2B5EF4-FFF2-40B4-BE49-F238E27FC236}">
                <a16:creationId xmlns:a16="http://schemas.microsoft.com/office/drawing/2014/main" id="{B2E306F1-BABB-4AD7-AB37-C061A49D62D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a:extLst>
              <a:ext uri="{FF2B5EF4-FFF2-40B4-BE49-F238E27FC236}">
                <a16:creationId xmlns:a16="http://schemas.microsoft.com/office/drawing/2014/main" id="{2C02862B-AAD5-4092-82B0-E803B3BE09B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模板来自于 </a:t>
            </a:r>
            <a:r>
              <a:rPr lang="en-US" altLang="zh-CN"/>
              <a:t>http://meihua.docer.com/</a:t>
            </a:r>
            <a:endParaRPr lang="zh-CN" altLang="en-US"/>
          </a:p>
        </p:txBody>
      </p:sp>
      <p:sp>
        <p:nvSpPr>
          <p:cNvPr id="4100" name="灯片编号占位符 3">
            <a:extLst>
              <a:ext uri="{FF2B5EF4-FFF2-40B4-BE49-F238E27FC236}">
                <a16:creationId xmlns:a16="http://schemas.microsoft.com/office/drawing/2014/main" id="{EAE95149-C3AE-4DFB-8AC9-8E1E60AA5A1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pPr>
            <a:fld id="{481F6061-2F4B-488E-8D92-3753CAD4AFB5}" type="slidenum">
              <a:rPr lang="zh-CN" altLang="en-US" smtClean="0">
                <a:solidFill>
                  <a:prstClr val="black"/>
                </a:solidFill>
                <a:latin typeface="Calibri" panose="020F0502020204030204" pitchFamily="34" charset="0"/>
                <a:ea typeface="宋体" panose="02010600030101010101" pitchFamily="2" charset="-122"/>
              </a:rPr>
              <a:pPr fontAlgn="base">
                <a:spcBef>
                  <a:spcPct val="0"/>
                </a:spcBef>
                <a:spcAft>
                  <a:spcPct val="0"/>
                </a:spcAft>
              </a:pPr>
              <a:t>39</a:t>
            </a:fld>
            <a:endParaRPr lang="zh-CN" altLang="en-US">
              <a:solidFill>
                <a:prstClr val="black"/>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9783949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a:extLst>
              <a:ext uri="{FF2B5EF4-FFF2-40B4-BE49-F238E27FC236}">
                <a16:creationId xmlns:a16="http://schemas.microsoft.com/office/drawing/2014/main" id="{B2E306F1-BABB-4AD7-AB37-C061A49D62D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a:extLst>
              <a:ext uri="{FF2B5EF4-FFF2-40B4-BE49-F238E27FC236}">
                <a16:creationId xmlns:a16="http://schemas.microsoft.com/office/drawing/2014/main" id="{2C02862B-AAD5-4092-82B0-E803B3BE09B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模板来自于 </a:t>
            </a:r>
            <a:r>
              <a:rPr lang="en-US" altLang="zh-CN"/>
              <a:t>http://meihua.docer.com/</a:t>
            </a:r>
            <a:endParaRPr lang="zh-CN" altLang="en-US"/>
          </a:p>
        </p:txBody>
      </p:sp>
      <p:sp>
        <p:nvSpPr>
          <p:cNvPr id="4100" name="灯片编号占位符 3">
            <a:extLst>
              <a:ext uri="{FF2B5EF4-FFF2-40B4-BE49-F238E27FC236}">
                <a16:creationId xmlns:a16="http://schemas.microsoft.com/office/drawing/2014/main" id="{EAE95149-C3AE-4DFB-8AC9-8E1E60AA5A1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pPr>
            <a:fld id="{481F6061-2F4B-488E-8D92-3753CAD4AFB5}" type="slidenum">
              <a:rPr lang="zh-CN" altLang="en-US" smtClean="0">
                <a:solidFill>
                  <a:prstClr val="black"/>
                </a:solidFill>
                <a:latin typeface="Calibri" panose="020F0502020204030204" pitchFamily="34" charset="0"/>
                <a:ea typeface="宋体" panose="02010600030101010101" pitchFamily="2" charset="-122"/>
              </a:rPr>
              <a:pPr fontAlgn="base">
                <a:spcBef>
                  <a:spcPct val="0"/>
                </a:spcBef>
                <a:spcAft>
                  <a:spcPct val="0"/>
                </a:spcAft>
              </a:pPr>
              <a:t>4</a:t>
            </a:fld>
            <a:endParaRPr lang="zh-CN" altLang="en-US">
              <a:solidFill>
                <a:prstClr val="black"/>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2521330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40</a:t>
            </a:fld>
            <a:endParaRPr lang="zh-CN" altLang="en-US"/>
          </a:p>
        </p:txBody>
      </p:sp>
    </p:spTree>
    <p:extLst>
      <p:ext uri="{BB962C8B-B14F-4D97-AF65-F5344CB8AC3E}">
        <p14:creationId xmlns:p14="http://schemas.microsoft.com/office/powerpoint/2010/main" val="34832064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41</a:t>
            </a:fld>
            <a:endParaRPr lang="zh-CN" altLang="en-US"/>
          </a:p>
        </p:txBody>
      </p:sp>
    </p:spTree>
    <p:extLst>
      <p:ext uri="{BB962C8B-B14F-4D97-AF65-F5344CB8AC3E}">
        <p14:creationId xmlns:p14="http://schemas.microsoft.com/office/powerpoint/2010/main" val="37599039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42</a:t>
            </a:fld>
            <a:endParaRPr lang="zh-CN" altLang="en-US"/>
          </a:p>
        </p:txBody>
      </p:sp>
    </p:spTree>
    <p:extLst>
      <p:ext uri="{BB962C8B-B14F-4D97-AF65-F5344CB8AC3E}">
        <p14:creationId xmlns:p14="http://schemas.microsoft.com/office/powerpoint/2010/main" val="10080447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43</a:t>
            </a:fld>
            <a:endParaRPr lang="zh-CN" altLang="en-US"/>
          </a:p>
        </p:txBody>
      </p:sp>
    </p:spTree>
    <p:extLst>
      <p:ext uri="{BB962C8B-B14F-4D97-AF65-F5344CB8AC3E}">
        <p14:creationId xmlns:p14="http://schemas.microsoft.com/office/powerpoint/2010/main" val="27278814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44</a:t>
            </a:fld>
            <a:endParaRPr lang="zh-CN" altLang="en-US"/>
          </a:p>
        </p:txBody>
      </p:sp>
    </p:spTree>
    <p:extLst>
      <p:ext uri="{BB962C8B-B14F-4D97-AF65-F5344CB8AC3E}">
        <p14:creationId xmlns:p14="http://schemas.microsoft.com/office/powerpoint/2010/main" val="40457101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a:extLst>
              <a:ext uri="{FF2B5EF4-FFF2-40B4-BE49-F238E27FC236}">
                <a16:creationId xmlns:a16="http://schemas.microsoft.com/office/drawing/2014/main" id="{B2E306F1-BABB-4AD7-AB37-C061A49D62D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a:extLst>
              <a:ext uri="{FF2B5EF4-FFF2-40B4-BE49-F238E27FC236}">
                <a16:creationId xmlns:a16="http://schemas.microsoft.com/office/drawing/2014/main" id="{2C02862B-AAD5-4092-82B0-E803B3BE09B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模板来自于 </a:t>
            </a:r>
            <a:r>
              <a:rPr lang="en-US" altLang="zh-CN"/>
              <a:t>http://meihua.docer.com/</a:t>
            </a:r>
            <a:endParaRPr lang="zh-CN" altLang="en-US"/>
          </a:p>
        </p:txBody>
      </p:sp>
      <p:sp>
        <p:nvSpPr>
          <p:cNvPr id="4100" name="灯片编号占位符 3">
            <a:extLst>
              <a:ext uri="{FF2B5EF4-FFF2-40B4-BE49-F238E27FC236}">
                <a16:creationId xmlns:a16="http://schemas.microsoft.com/office/drawing/2014/main" id="{EAE95149-C3AE-4DFB-8AC9-8E1E60AA5A1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pPr>
            <a:fld id="{481F6061-2F4B-488E-8D92-3753CAD4AFB5}" type="slidenum">
              <a:rPr lang="zh-CN" altLang="en-US" smtClean="0">
                <a:solidFill>
                  <a:prstClr val="black"/>
                </a:solidFill>
                <a:latin typeface="Calibri" panose="020F0502020204030204" pitchFamily="34" charset="0"/>
                <a:ea typeface="宋体" panose="02010600030101010101" pitchFamily="2" charset="-122"/>
              </a:rPr>
              <a:pPr fontAlgn="base">
                <a:spcBef>
                  <a:spcPct val="0"/>
                </a:spcBef>
                <a:spcAft>
                  <a:spcPct val="0"/>
                </a:spcAft>
              </a:pPr>
              <a:t>45</a:t>
            </a:fld>
            <a:endParaRPr lang="zh-CN" altLang="en-US">
              <a:solidFill>
                <a:prstClr val="black"/>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1838945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46</a:t>
            </a:fld>
            <a:endParaRPr lang="zh-CN" altLang="en-US"/>
          </a:p>
        </p:txBody>
      </p:sp>
    </p:spTree>
    <p:extLst>
      <p:ext uri="{BB962C8B-B14F-4D97-AF65-F5344CB8AC3E}">
        <p14:creationId xmlns:p14="http://schemas.microsoft.com/office/powerpoint/2010/main" val="1535538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5</a:t>
            </a:fld>
            <a:endParaRPr lang="zh-CN" altLang="en-US"/>
          </a:p>
        </p:txBody>
      </p:sp>
    </p:spTree>
    <p:extLst>
      <p:ext uri="{BB962C8B-B14F-4D97-AF65-F5344CB8AC3E}">
        <p14:creationId xmlns:p14="http://schemas.microsoft.com/office/powerpoint/2010/main" val="775180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6</a:t>
            </a:fld>
            <a:endParaRPr lang="zh-CN" altLang="en-US"/>
          </a:p>
        </p:txBody>
      </p:sp>
    </p:spTree>
    <p:extLst>
      <p:ext uri="{BB962C8B-B14F-4D97-AF65-F5344CB8AC3E}">
        <p14:creationId xmlns:p14="http://schemas.microsoft.com/office/powerpoint/2010/main" val="2599360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7</a:t>
            </a:fld>
            <a:endParaRPr lang="zh-CN" altLang="en-US"/>
          </a:p>
        </p:txBody>
      </p:sp>
    </p:spTree>
    <p:extLst>
      <p:ext uri="{BB962C8B-B14F-4D97-AF65-F5344CB8AC3E}">
        <p14:creationId xmlns:p14="http://schemas.microsoft.com/office/powerpoint/2010/main" val="1765512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8</a:t>
            </a:fld>
            <a:endParaRPr lang="zh-CN" altLang="en-US"/>
          </a:p>
        </p:txBody>
      </p:sp>
    </p:spTree>
    <p:extLst>
      <p:ext uri="{BB962C8B-B14F-4D97-AF65-F5344CB8AC3E}">
        <p14:creationId xmlns:p14="http://schemas.microsoft.com/office/powerpoint/2010/main" val="905687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9</a:t>
            </a:fld>
            <a:endParaRPr lang="zh-CN" altLang="en-US"/>
          </a:p>
        </p:txBody>
      </p:sp>
    </p:spTree>
    <p:extLst>
      <p:ext uri="{BB962C8B-B14F-4D97-AF65-F5344CB8AC3E}">
        <p14:creationId xmlns:p14="http://schemas.microsoft.com/office/powerpoint/2010/main" val="1028180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3892E5-7E0A-4704-A276-D7E2442B5EA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62F34C-3B08-4DDC-9200-D84B2EB13C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30662BE-FB0F-48FC-8B42-C493E9CE01C8}"/>
              </a:ext>
            </a:extLst>
          </p:cNvPr>
          <p:cNvSpPr>
            <a:spLocks noGrp="1"/>
          </p:cNvSpPr>
          <p:nvPr>
            <p:ph type="dt" sz="half" idx="10"/>
          </p:nvPr>
        </p:nvSpPr>
        <p:spPr/>
        <p:txBody>
          <a:bodyPr/>
          <a:lstStyle/>
          <a:p>
            <a:fld id="{0916846C-BC66-40F1-938F-55495BCDB821}" type="datetimeFigureOut">
              <a:rPr lang="zh-CN" altLang="en-US" smtClean="0"/>
              <a:t>2019/4/27</a:t>
            </a:fld>
            <a:endParaRPr lang="zh-CN" altLang="en-US"/>
          </a:p>
        </p:txBody>
      </p:sp>
      <p:sp>
        <p:nvSpPr>
          <p:cNvPr id="5" name="页脚占位符 4">
            <a:extLst>
              <a:ext uri="{FF2B5EF4-FFF2-40B4-BE49-F238E27FC236}">
                <a16:creationId xmlns:a16="http://schemas.microsoft.com/office/drawing/2014/main" id="{76BC77BE-8EB4-4D60-B679-F416193C032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ECC6DFB-5C9C-434D-8943-38716DD883DB}"/>
              </a:ext>
            </a:extLst>
          </p:cNvPr>
          <p:cNvSpPr>
            <a:spLocks noGrp="1"/>
          </p:cNvSpPr>
          <p:nvPr>
            <p:ph type="sldNum" sz="quarter" idx="12"/>
          </p:nvPr>
        </p:nvSpPr>
        <p:spPr/>
        <p:txBody>
          <a:bodyPr/>
          <a:lstStyle/>
          <a:p>
            <a:fld id="{7695514F-EACF-482C-87B1-21D443FF77F8}" type="slidenum">
              <a:rPr lang="zh-CN" altLang="en-US" smtClean="0"/>
              <a:t>‹#›</a:t>
            </a:fld>
            <a:endParaRPr lang="zh-CN" altLang="en-US"/>
          </a:p>
        </p:txBody>
      </p:sp>
    </p:spTree>
    <p:extLst>
      <p:ext uri="{BB962C8B-B14F-4D97-AF65-F5344CB8AC3E}">
        <p14:creationId xmlns:p14="http://schemas.microsoft.com/office/powerpoint/2010/main" val="7553484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0E5201-55BB-470B-910F-A917581DCF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C95B3B6-2826-476F-8A80-EE434AEC02E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255431-8C50-4F54-9BE1-7DD86D6AECF8}"/>
              </a:ext>
            </a:extLst>
          </p:cNvPr>
          <p:cNvSpPr>
            <a:spLocks noGrp="1"/>
          </p:cNvSpPr>
          <p:nvPr>
            <p:ph type="dt" sz="half" idx="10"/>
          </p:nvPr>
        </p:nvSpPr>
        <p:spPr/>
        <p:txBody>
          <a:bodyPr/>
          <a:lstStyle/>
          <a:p>
            <a:fld id="{0916846C-BC66-40F1-938F-55495BCDB821}" type="datetimeFigureOut">
              <a:rPr lang="zh-CN" altLang="en-US" smtClean="0"/>
              <a:t>2019/4/27</a:t>
            </a:fld>
            <a:endParaRPr lang="zh-CN" altLang="en-US"/>
          </a:p>
        </p:txBody>
      </p:sp>
      <p:sp>
        <p:nvSpPr>
          <p:cNvPr id="5" name="页脚占位符 4">
            <a:extLst>
              <a:ext uri="{FF2B5EF4-FFF2-40B4-BE49-F238E27FC236}">
                <a16:creationId xmlns:a16="http://schemas.microsoft.com/office/drawing/2014/main" id="{8D129864-862D-47D3-BC14-D9F3BE2C634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2E5D779-DDEF-46FC-820F-795B7B47EE06}"/>
              </a:ext>
            </a:extLst>
          </p:cNvPr>
          <p:cNvSpPr>
            <a:spLocks noGrp="1"/>
          </p:cNvSpPr>
          <p:nvPr>
            <p:ph type="sldNum" sz="quarter" idx="12"/>
          </p:nvPr>
        </p:nvSpPr>
        <p:spPr/>
        <p:txBody>
          <a:bodyPr/>
          <a:lstStyle/>
          <a:p>
            <a:fld id="{7695514F-EACF-482C-87B1-21D443FF77F8}" type="slidenum">
              <a:rPr lang="zh-CN" altLang="en-US" smtClean="0"/>
              <a:t>‹#›</a:t>
            </a:fld>
            <a:endParaRPr lang="zh-CN" altLang="en-US"/>
          </a:p>
        </p:txBody>
      </p:sp>
    </p:spTree>
    <p:extLst>
      <p:ext uri="{BB962C8B-B14F-4D97-AF65-F5344CB8AC3E}">
        <p14:creationId xmlns:p14="http://schemas.microsoft.com/office/powerpoint/2010/main" val="943651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72B382C-AEAE-42C9-9912-1AC2E6A25A3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D48D307-C982-40D9-BDC7-AF1A28DF629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4F6C24E-DCCD-4AB9-99B5-C5CF7C881E40}"/>
              </a:ext>
            </a:extLst>
          </p:cNvPr>
          <p:cNvSpPr>
            <a:spLocks noGrp="1"/>
          </p:cNvSpPr>
          <p:nvPr>
            <p:ph type="dt" sz="half" idx="10"/>
          </p:nvPr>
        </p:nvSpPr>
        <p:spPr/>
        <p:txBody>
          <a:bodyPr/>
          <a:lstStyle/>
          <a:p>
            <a:fld id="{0916846C-BC66-40F1-938F-55495BCDB821}" type="datetimeFigureOut">
              <a:rPr lang="zh-CN" altLang="en-US" smtClean="0"/>
              <a:t>2019/4/27</a:t>
            </a:fld>
            <a:endParaRPr lang="zh-CN" altLang="en-US"/>
          </a:p>
        </p:txBody>
      </p:sp>
      <p:sp>
        <p:nvSpPr>
          <p:cNvPr id="5" name="页脚占位符 4">
            <a:extLst>
              <a:ext uri="{FF2B5EF4-FFF2-40B4-BE49-F238E27FC236}">
                <a16:creationId xmlns:a16="http://schemas.microsoft.com/office/drawing/2014/main" id="{46F39DA9-8933-4A4E-85EF-F5B27AC98E9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CE977D5-0944-4A36-8E2E-9EBB633147C9}"/>
              </a:ext>
            </a:extLst>
          </p:cNvPr>
          <p:cNvSpPr>
            <a:spLocks noGrp="1"/>
          </p:cNvSpPr>
          <p:nvPr>
            <p:ph type="sldNum" sz="quarter" idx="12"/>
          </p:nvPr>
        </p:nvSpPr>
        <p:spPr/>
        <p:txBody>
          <a:bodyPr/>
          <a:lstStyle/>
          <a:p>
            <a:fld id="{7695514F-EACF-482C-87B1-21D443FF77F8}" type="slidenum">
              <a:rPr lang="zh-CN" altLang="en-US" smtClean="0"/>
              <a:t>‹#›</a:t>
            </a:fld>
            <a:endParaRPr lang="zh-CN" altLang="en-US"/>
          </a:p>
        </p:txBody>
      </p:sp>
    </p:spTree>
    <p:extLst>
      <p:ext uri="{BB962C8B-B14F-4D97-AF65-F5344CB8AC3E}">
        <p14:creationId xmlns:p14="http://schemas.microsoft.com/office/powerpoint/2010/main" val="15489558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19" name="Picture Placeholder 7"/>
          <p:cNvSpPr>
            <a:spLocks noGrp="1"/>
          </p:cNvSpPr>
          <p:nvPr>
            <p:ph type="pic" sz="quarter" idx="12"/>
          </p:nvPr>
        </p:nvSpPr>
        <p:spPr>
          <a:xfrm>
            <a:off x="450015" y="1451085"/>
            <a:ext cx="11332551" cy="364648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600">
                <a:solidFill>
                  <a:schemeClr val="tx1">
                    <a:lumMod val="85000"/>
                    <a:lumOff val="15000"/>
                  </a:schemeClr>
                </a:solidFill>
                <a:latin typeface="+mj-lt"/>
              </a:defRPr>
            </a:lvl1pPr>
          </a:lstStyle>
          <a:p>
            <a:pPr marL="0" lvl="0" algn="ctr"/>
            <a:endParaRPr lang="en-US"/>
          </a:p>
        </p:txBody>
      </p:sp>
    </p:spTree>
    <p:extLst>
      <p:ext uri="{BB962C8B-B14F-4D97-AF65-F5344CB8AC3E}">
        <p14:creationId xmlns:p14="http://schemas.microsoft.com/office/powerpoint/2010/main" val="1130303416"/>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ABF2D6-A10C-44D9-878A-ED9E1D558F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B768EC-E1CC-4581-82EE-ABF15CC9FAC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D527029-10B3-4066-ACA9-43FAD507862A}"/>
              </a:ext>
            </a:extLst>
          </p:cNvPr>
          <p:cNvSpPr>
            <a:spLocks noGrp="1"/>
          </p:cNvSpPr>
          <p:nvPr>
            <p:ph type="dt" sz="half" idx="10"/>
          </p:nvPr>
        </p:nvSpPr>
        <p:spPr/>
        <p:txBody>
          <a:bodyPr/>
          <a:lstStyle/>
          <a:p>
            <a:fld id="{0916846C-BC66-40F1-938F-55495BCDB821}" type="datetimeFigureOut">
              <a:rPr lang="zh-CN" altLang="en-US" smtClean="0"/>
              <a:t>2019/4/27</a:t>
            </a:fld>
            <a:endParaRPr lang="zh-CN" altLang="en-US"/>
          </a:p>
        </p:txBody>
      </p:sp>
      <p:sp>
        <p:nvSpPr>
          <p:cNvPr id="5" name="页脚占位符 4">
            <a:extLst>
              <a:ext uri="{FF2B5EF4-FFF2-40B4-BE49-F238E27FC236}">
                <a16:creationId xmlns:a16="http://schemas.microsoft.com/office/drawing/2014/main" id="{107E6A9A-BB66-40BE-BC79-0A290A8B2B7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E3A3511-29FC-4413-A59B-B8BE8F437F80}"/>
              </a:ext>
            </a:extLst>
          </p:cNvPr>
          <p:cNvSpPr>
            <a:spLocks noGrp="1"/>
          </p:cNvSpPr>
          <p:nvPr>
            <p:ph type="sldNum" sz="quarter" idx="12"/>
          </p:nvPr>
        </p:nvSpPr>
        <p:spPr/>
        <p:txBody>
          <a:bodyPr/>
          <a:lstStyle/>
          <a:p>
            <a:fld id="{7695514F-EACF-482C-87B1-21D443FF77F8}" type="slidenum">
              <a:rPr lang="zh-CN" altLang="en-US" smtClean="0"/>
              <a:t>‹#›</a:t>
            </a:fld>
            <a:endParaRPr lang="zh-CN" altLang="en-US"/>
          </a:p>
        </p:txBody>
      </p:sp>
    </p:spTree>
    <p:extLst>
      <p:ext uri="{BB962C8B-B14F-4D97-AF65-F5344CB8AC3E}">
        <p14:creationId xmlns:p14="http://schemas.microsoft.com/office/powerpoint/2010/main" val="4118106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1B9E3F-D6C0-41B2-B512-8088394BD9B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AD37365-24B9-4776-9034-ADE2BE586F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85669C7-3A01-4897-8BB5-6EF9F2E0E5F5}"/>
              </a:ext>
            </a:extLst>
          </p:cNvPr>
          <p:cNvSpPr>
            <a:spLocks noGrp="1"/>
          </p:cNvSpPr>
          <p:nvPr>
            <p:ph type="dt" sz="half" idx="10"/>
          </p:nvPr>
        </p:nvSpPr>
        <p:spPr/>
        <p:txBody>
          <a:bodyPr/>
          <a:lstStyle/>
          <a:p>
            <a:fld id="{0916846C-BC66-40F1-938F-55495BCDB821}" type="datetimeFigureOut">
              <a:rPr lang="zh-CN" altLang="en-US" smtClean="0"/>
              <a:t>2019/4/27</a:t>
            </a:fld>
            <a:endParaRPr lang="zh-CN" altLang="en-US"/>
          </a:p>
        </p:txBody>
      </p:sp>
      <p:sp>
        <p:nvSpPr>
          <p:cNvPr id="5" name="页脚占位符 4">
            <a:extLst>
              <a:ext uri="{FF2B5EF4-FFF2-40B4-BE49-F238E27FC236}">
                <a16:creationId xmlns:a16="http://schemas.microsoft.com/office/drawing/2014/main" id="{D2AF60AA-D92B-41D2-9764-D0401018C84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FCBAB0C-EC1C-4BCB-952B-0F79F6A76BCF}"/>
              </a:ext>
            </a:extLst>
          </p:cNvPr>
          <p:cNvSpPr>
            <a:spLocks noGrp="1"/>
          </p:cNvSpPr>
          <p:nvPr>
            <p:ph type="sldNum" sz="quarter" idx="12"/>
          </p:nvPr>
        </p:nvSpPr>
        <p:spPr/>
        <p:txBody>
          <a:bodyPr/>
          <a:lstStyle/>
          <a:p>
            <a:fld id="{7695514F-EACF-482C-87B1-21D443FF77F8}" type="slidenum">
              <a:rPr lang="zh-CN" altLang="en-US" smtClean="0"/>
              <a:t>‹#›</a:t>
            </a:fld>
            <a:endParaRPr lang="zh-CN" altLang="en-US"/>
          </a:p>
        </p:txBody>
      </p:sp>
    </p:spTree>
    <p:extLst>
      <p:ext uri="{BB962C8B-B14F-4D97-AF65-F5344CB8AC3E}">
        <p14:creationId xmlns:p14="http://schemas.microsoft.com/office/powerpoint/2010/main" val="2837574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D0670-1F49-497F-A802-23AECC49EF7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09B4CAC-3790-4ECE-8C64-8815FFB6E30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C2B412C-0F43-4E89-9A5E-375B6D30694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E479249-AA0E-431F-9589-951DC09DF7CA}"/>
              </a:ext>
            </a:extLst>
          </p:cNvPr>
          <p:cNvSpPr>
            <a:spLocks noGrp="1"/>
          </p:cNvSpPr>
          <p:nvPr>
            <p:ph type="dt" sz="half" idx="10"/>
          </p:nvPr>
        </p:nvSpPr>
        <p:spPr/>
        <p:txBody>
          <a:bodyPr/>
          <a:lstStyle/>
          <a:p>
            <a:fld id="{0916846C-BC66-40F1-938F-55495BCDB821}" type="datetimeFigureOut">
              <a:rPr lang="zh-CN" altLang="en-US" smtClean="0"/>
              <a:t>2019/4/27</a:t>
            </a:fld>
            <a:endParaRPr lang="zh-CN" altLang="en-US"/>
          </a:p>
        </p:txBody>
      </p:sp>
      <p:sp>
        <p:nvSpPr>
          <p:cNvPr id="6" name="页脚占位符 5">
            <a:extLst>
              <a:ext uri="{FF2B5EF4-FFF2-40B4-BE49-F238E27FC236}">
                <a16:creationId xmlns:a16="http://schemas.microsoft.com/office/drawing/2014/main" id="{67AFB1AE-5315-464D-A924-405701329D6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D13E7B6-86D3-4E09-8C72-6422E89632B5}"/>
              </a:ext>
            </a:extLst>
          </p:cNvPr>
          <p:cNvSpPr>
            <a:spLocks noGrp="1"/>
          </p:cNvSpPr>
          <p:nvPr>
            <p:ph type="sldNum" sz="quarter" idx="12"/>
          </p:nvPr>
        </p:nvSpPr>
        <p:spPr/>
        <p:txBody>
          <a:bodyPr/>
          <a:lstStyle/>
          <a:p>
            <a:fld id="{7695514F-EACF-482C-87B1-21D443FF77F8}" type="slidenum">
              <a:rPr lang="zh-CN" altLang="en-US" smtClean="0"/>
              <a:t>‹#›</a:t>
            </a:fld>
            <a:endParaRPr lang="zh-CN" altLang="en-US"/>
          </a:p>
        </p:txBody>
      </p:sp>
    </p:spTree>
    <p:extLst>
      <p:ext uri="{BB962C8B-B14F-4D97-AF65-F5344CB8AC3E}">
        <p14:creationId xmlns:p14="http://schemas.microsoft.com/office/powerpoint/2010/main" val="2746471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83E260-D5B6-4629-BFDA-14F6059F485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AA17A45-5808-4831-B789-37ECBE433A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B44394-F418-4D19-AE34-2F221FBDBBD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B17C64A-9615-450E-BFDC-A892C8C31E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A923482-DEE9-4F2B-AC2D-89ACFC2154A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486DD53-8030-4E14-BFAE-32BD5DBBD202}"/>
              </a:ext>
            </a:extLst>
          </p:cNvPr>
          <p:cNvSpPr>
            <a:spLocks noGrp="1"/>
          </p:cNvSpPr>
          <p:nvPr>
            <p:ph type="dt" sz="half" idx="10"/>
          </p:nvPr>
        </p:nvSpPr>
        <p:spPr/>
        <p:txBody>
          <a:bodyPr/>
          <a:lstStyle/>
          <a:p>
            <a:fld id="{0916846C-BC66-40F1-938F-55495BCDB821}" type="datetimeFigureOut">
              <a:rPr lang="zh-CN" altLang="en-US" smtClean="0"/>
              <a:t>2019/4/27</a:t>
            </a:fld>
            <a:endParaRPr lang="zh-CN" altLang="en-US"/>
          </a:p>
        </p:txBody>
      </p:sp>
      <p:sp>
        <p:nvSpPr>
          <p:cNvPr id="8" name="页脚占位符 7">
            <a:extLst>
              <a:ext uri="{FF2B5EF4-FFF2-40B4-BE49-F238E27FC236}">
                <a16:creationId xmlns:a16="http://schemas.microsoft.com/office/drawing/2014/main" id="{9B8C57B3-15C4-4352-8700-E398C21A07C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1F93D69-2B55-49BD-950C-6CFBF1965CB6}"/>
              </a:ext>
            </a:extLst>
          </p:cNvPr>
          <p:cNvSpPr>
            <a:spLocks noGrp="1"/>
          </p:cNvSpPr>
          <p:nvPr>
            <p:ph type="sldNum" sz="quarter" idx="12"/>
          </p:nvPr>
        </p:nvSpPr>
        <p:spPr/>
        <p:txBody>
          <a:bodyPr/>
          <a:lstStyle/>
          <a:p>
            <a:fld id="{7695514F-EACF-482C-87B1-21D443FF77F8}" type="slidenum">
              <a:rPr lang="zh-CN" altLang="en-US" smtClean="0"/>
              <a:t>‹#›</a:t>
            </a:fld>
            <a:endParaRPr lang="zh-CN" altLang="en-US"/>
          </a:p>
        </p:txBody>
      </p:sp>
    </p:spTree>
    <p:extLst>
      <p:ext uri="{BB962C8B-B14F-4D97-AF65-F5344CB8AC3E}">
        <p14:creationId xmlns:p14="http://schemas.microsoft.com/office/powerpoint/2010/main" val="549566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85B3C-37A3-4A93-812D-095CCB57F78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5F14B96-8245-49A2-BAA0-4F336FAA27A1}"/>
              </a:ext>
            </a:extLst>
          </p:cNvPr>
          <p:cNvSpPr>
            <a:spLocks noGrp="1"/>
          </p:cNvSpPr>
          <p:nvPr>
            <p:ph type="dt" sz="half" idx="10"/>
          </p:nvPr>
        </p:nvSpPr>
        <p:spPr/>
        <p:txBody>
          <a:bodyPr/>
          <a:lstStyle/>
          <a:p>
            <a:fld id="{0916846C-BC66-40F1-938F-55495BCDB821}" type="datetimeFigureOut">
              <a:rPr lang="zh-CN" altLang="en-US" smtClean="0"/>
              <a:t>2019/4/27</a:t>
            </a:fld>
            <a:endParaRPr lang="zh-CN" altLang="en-US"/>
          </a:p>
        </p:txBody>
      </p:sp>
      <p:sp>
        <p:nvSpPr>
          <p:cNvPr id="4" name="页脚占位符 3">
            <a:extLst>
              <a:ext uri="{FF2B5EF4-FFF2-40B4-BE49-F238E27FC236}">
                <a16:creationId xmlns:a16="http://schemas.microsoft.com/office/drawing/2014/main" id="{5EEBE483-4599-4743-9088-251BA47F0F9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C14A29D-857D-495A-AE98-89A1BFFC372B}"/>
              </a:ext>
            </a:extLst>
          </p:cNvPr>
          <p:cNvSpPr>
            <a:spLocks noGrp="1"/>
          </p:cNvSpPr>
          <p:nvPr>
            <p:ph type="sldNum" sz="quarter" idx="12"/>
          </p:nvPr>
        </p:nvSpPr>
        <p:spPr/>
        <p:txBody>
          <a:bodyPr/>
          <a:lstStyle/>
          <a:p>
            <a:fld id="{7695514F-EACF-482C-87B1-21D443FF77F8}" type="slidenum">
              <a:rPr lang="zh-CN" altLang="en-US" smtClean="0"/>
              <a:t>‹#›</a:t>
            </a:fld>
            <a:endParaRPr lang="zh-CN" altLang="en-US"/>
          </a:p>
        </p:txBody>
      </p:sp>
    </p:spTree>
    <p:extLst>
      <p:ext uri="{BB962C8B-B14F-4D97-AF65-F5344CB8AC3E}">
        <p14:creationId xmlns:p14="http://schemas.microsoft.com/office/powerpoint/2010/main" val="1801637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0CAA2CB-0883-4824-AAA3-8D6691D2D4EC}"/>
              </a:ext>
            </a:extLst>
          </p:cNvPr>
          <p:cNvSpPr>
            <a:spLocks noGrp="1"/>
          </p:cNvSpPr>
          <p:nvPr>
            <p:ph type="dt" sz="half" idx="10"/>
          </p:nvPr>
        </p:nvSpPr>
        <p:spPr/>
        <p:txBody>
          <a:bodyPr/>
          <a:lstStyle/>
          <a:p>
            <a:fld id="{0916846C-BC66-40F1-938F-55495BCDB821}" type="datetimeFigureOut">
              <a:rPr lang="zh-CN" altLang="en-US" smtClean="0"/>
              <a:t>2019/4/27</a:t>
            </a:fld>
            <a:endParaRPr lang="zh-CN" altLang="en-US"/>
          </a:p>
        </p:txBody>
      </p:sp>
      <p:sp>
        <p:nvSpPr>
          <p:cNvPr id="3" name="页脚占位符 2">
            <a:extLst>
              <a:ext uri="{FF2B5EF4-FFF2-40B4-BE49-F238E27FC236}">
                <a16:creationId xmlns:a16="http://schemas.microsoft.com/office/drawing/2014/main" id="{A7E2C562-9ADB-4D24-A477-77351F68BB4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58AC8E0-69C7-4A47-9427-8A02E747364D}"/>
              </a:ext>
            </a:extLst>
          </p:cNvPr>
          <p:cNvSpPr>
            <a:spLocks noGrp="1"/>
          </p:cNvSpPr>
          <p:nvPr>
            <p:ph type="sldNum" sz="quarter" idx="12"/>
          </p:nvPr>
        </p:nvSpPr>
        <p:spPr/>
        <p:txBody>
          <a:bodyPr/>
          <a:lstStyle/>
          <a:p>
            <a:fld id="{7695514F-EACF-482C-87B1-21D443FF77F8}" type="slidenum">
              <a:rPr lang="zh-CN" altLang="en-US" smtClean="0"/>
              <a:t>‹#›</a:t>
            </a:fld>
            <a:endParaRPr lang="zh-CN" altLang="en-US"/>
          </a:p>
        </p:txBody>
      </p:sp>
    </p:spTree>
    <p:extLst>
      <p:ext uri="{BB962C8B-B14F-4D97-AF65-F5344CB8AC3E}">
        <p14:creationId xmlns:p14="http://schemas.microsoft.com/office/powerpoint/2010/main" val="4269281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2F9263-CCD8-4FC9-AAF4-4D6E1EE4439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B12EAEC-A243-4567-A7FE-27B9D9E693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49A5BCE-DC0A-47C4-8BE5-C62094B498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B1C145-90C9-432F-89DC-E1503FFF8BA5}"/>
              </a:ext>
            </a:extLst>
          </p:cNvPr>
          <p:cNvSpPr>
            <a:spLocks noGrp="1"/>
          </p:cNvSpPr>
          <p:nvPr>
            <p:ph type="dt" sz="half" idx="10"/>
          </p:nvPr>
        </p:nvSpPr>
        <p:spPr/>
        <p:txBody>
          <a:bodyPr/>
          <a:lstStyle/>
          <a:p>
            <a:fld id="{0916846C-BC66-40F1-938F-55495BCDB821}" type="datetimeFigureOut">
              <a:rPr lang="zh-CN" altLang="en-US" smtClean="0"/>
              <a:t>2019/4/27</a:t>
            </a:fld>
            <a:endParaRPr lang="zh-CN" altLang="en-US"/>
          </a:p>
        </p:txBody>
      </p:sp>
      <p:sp>
        <p:nvSpPr>
          <p:cNvPr id="6" name="页脚占位符 5">
            <a:extLst>
              <a:ext uri="{FF2B5EF4-FFF2-40B4-BE49-F238E27FC236}">
                <a16:creationId xmlns:a16="http://schemas.microsoft.com/office/drawing/2014/main" id="{67893760-7106-45D9-B5C5-F1ED286B891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64DA197-9A97-4CF1-A2A7-CCCE8A2F05D6}"/>
              </a:ext>
            </a:extLst>
          </p:cNvPr>
          <p:cNvSpPr>
            <a:spLocks noGrp="1"/>
          </p:cNvSpPr>
          <p:nvPr>
            <p:ph type="sldNum" sz="quarter" idx="12"/>
          </p:nvPr>
        </p:nvSpPr>
        <p:spPr/>
        <p:txBody>
          <a:bodyPr/>
          <a:lstStyle/>
          <a:p>
            <a:fld id="{7695514F-EACF-482C-87B1-21D443FF77F8}" type="slidenum">
              <a:rPr lang="zh-CN" altLang="en-US" smtClean="0"/>
              <a:t>‹#›</a:t>
            </a:fld>
            <a:endParaRPr lang="zh-CN" altLang="en-US"/>
          </a:p>
        </p:txBody>
      </p:sp>
    </p:spTree>
    <p:extLst>
      <p:ext uri="{BB962C8B-B14F-4D97-AF65-F5344CB8AC3E}">
        <p14:creationId xmlns:p14="http://schemas.microsoft.com/office/powerpoint/2010/main" val="2554890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E87438-8EA6-475B-B7F3-4C1507D901A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2F88188-E419-4B77-8F35-10FE76D7A0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A62DBA-CE9E-49EC-8D8F-D7DA26F33C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74BEC2-66C0-4A04-9943-667B73F5CA74}"/>
              </a:ext>
            </a:extLst>
          </p:cNvPr>
          <p:cNvSpPr>
            <a:spLocks noGrp="1"/>
          </p:cNvSpPr>
          <p:nvPr>
            <p:ph type="dt" sz="half" idx="10"/>
          </p:nvPr>
        </p:nvSpPr>
        <p:spPr/>
        <p:txBody>
          <a:bodyPr/>
          <a:lstStyle/>
          <a:p>
            <a:fld id="{0916846C-BC66-40F1-938F-55495BCDB821}" type="datetimeFigureOut">
              <a:rPr lang="zh-CN" altLang="en-US" smtClean="0"/>
              <a:t>2019/4/27</a:t>
            </a:fld>
            <a:endParaRPr lang="zh-CN" altLang="en-US"/>
          </a:p>
        </p:txBody>
      </p:sp>
      <p:sp>
        <p:nvSpPr>
          <p:cNvPr id="6" name="页脚占位符 5">
            <a:extLst>
              <a:ext uri="{FF2B5EF4-FFF2-40B4-BE49-F238E27FC236}">
                <a16:creationId xmlns:a16="http://schemas.microsoft.com/office/drawing/2014/main" id="{C33CB63C-7CAF-4B8C-8E7C-083921ADD7E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A09973D-D870-4F50-BCFB-A004FD916058}"/>
              </a:ext>
            </a:extLst>
          </p:cNvPr>
          <p:cNvSpPr>
            <a:spLocks noGrp="1"/>
          </p:cNvSpPr>
          <p:nvPr>
            <p:ph type="sldNum" sz="quarter" idx="12"/>
          </p:nvPr>
        </p:nvSpPr>
        <p:spPr/>
        <p:txBody>
          <a:bodyPr/>
          <a:lstStyle/>
          <a:p>
            <a:fld id="{7695514F-EACF-482C-87B1-21D443FF77F8}" type="slidenum">
              <a:rPr lang="zh-CN" altLang="en-US" smtClean="0"/>
              <a:t>‹#›</a:t>
            </a:fld>
            <a:endParaRPr lang="zh-CN" altLang="en-US"/>
          </a:p>
        </p:txBody>
      </p:sp>
    </p:spTree>
    <p:extLst>
      <p:ext uri="{BB962C8B-B14F-4D97-AF65-F5344CB8AC3E}">
        <p14:creationId xmlns:p14="http://schemas.microsoft.com/office/powerpoint/2010/main" val="538234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423C1FB-D282-4D52-A3C2-A2100D6D13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A01EF1C-C84D-433A-87A5-53A3F2BC82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F748F8-D465-4F37-972C-F344551908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16846C-BC66-40F1-938F-55495BCDB821}" type="datetimeFigureOut">
              <a:rPr lang="zh-CN" altLang="en-US" smtClean="0"/>
              <a:t>2019/4/27</a:t>
            </a:fld>
            <a:endParaRPr lang="zh-CN" altLang="en-US"/>
          </a:p>
        </p:txBody>
      </p:sp>
      <p:sp>
        <p:nvSpPr>
          <p:cNvPr id="5" name="页脚占位符 4">
            <a:extLst>
              <a:ext uri="{FF2B5EF4-FFF2-40B4-BE49-F238E27FC236}">
                <a16:creationId xmlns:a16="http://schemas.microsoft.com/office/drawing/2014/main" id="{A32846C7-14FB-4D0C-A0D8-600F7E50DE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8CE6A40-E1FF-45A0-BCD1-19AA12C727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95514F-EACF-482C-87B1-21D443FF77F8}" type="slidenum">
              <a:rPr lang="zh-CN" altLang="en-US" smtClean="0"/>
              <a:t>‹#›</a:t>
            </a:fld>
            <a:endParaRPr lang="zh-CN" altLang="en-US"/>
          </a:p>
        </p:txBody>
      </p:sp>
    </p:spTree>
    <p:extLst>
      <p:ext uri="{BB962C8B-B14F-4D97-AF65-F5344CB8AC3E}">
        <p14:creationId xmlns:p14="http://schemas.microsoft.com/office/powerpoint/2010/main" val="2515504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3" Type="http://schemas.openxmlformats.org/officeDocument/2006/relationships/tags" Target="../tags/tag1.xml"/><Relationship Id="rId7"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tags" Target="../tags/tag4.xml"/><Relationship Id="rId5" Type="http://schemas.openxmlformats.org/officeDocument/2006/relationships/tags" Target="../tags/tag3.xml"/><Relationship Id="rId10" Type="http://schemas.openxmlformats.org/officeDocument/2006/relationships/image" Target="../media/image2.png"/><Relationship Id="rId4" Type="http://schemas.openxmlformats.org/officeDocument/2006/relationships/tags" Target="../tags/tag2.xml"/><Relationship Id="rId9"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tags" Target="../tags/tag43.xml"/><Relationship Id="rId7" Type="http://schemas.openxmlformats.org/officeDocument/2006/relationships/image" Target="../media/image7.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notesSlide" Target="../notesSlides/notesSlide10.xml"/><Relationship Id="rId5" Type="http://schemas.openxmlformats.org/officeDocument/2006/relationships/slideLayout" Target="../slideLayouts/slideLayout12.xml"/><Relationship Id="rId4" Type="http://schemas.openxmlformats.org/officeDocument/2006/relationships/tags" Target="../tags/tag44.xml"/></Relationships>
</file>

<file path=ppt/slides/_rels/slide11.xml.rels><?xml version="1.0" encoding="UTF-8" standalone="yes"?>
<Relationships xmlns="http://schemas.openxmlformats.org/package/2006/relationships"><Relationship Id="rId3" Type="http://schemas.openxmlformats.org/officeDocument/2006/relationships/tags" Target="../tags/tag47.xml"/><Relationship Id="rId7" Type="http://schemas.openxmlformats.org/officeDocument/2006/relationships/image" Target="../media/image8.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notesSlide" Target="../notesSlides/notesSlide11.xml"/><Relationship Id="rId5" Type="http://schemas.openxmlformats.org/officeDocument/2006/relationships/slideLayout" Target="../slideLayouts/slideLayout12.xml"/><Relationship Id="rId4" Type="http://schemas.openxmlformats.org/officeDocument/2006/relationships/tags" Target="../tags/tag48.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2.xml"/><Relationship Id="rId3" Type="http://schemas.openxmlformats.org/officeDocument/2006/relationships/tags" Target="../tags/tag51.xml"/><Relationship Id="rId7" Type="http://schemas.openxmlformats.org/officeDocument/2006/relationships/slideLayout" Target="../slideLayouts/slideLayout7.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image" Target="../media/image9.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3" Type="http://schemas.openxmlformats.org/officeDocument/2006/relationships/tags" Target="../tags/tag63.xml"/><Relationship Id="rId7" Type="http://schemas.openxmlformats.org/officeDocument/2006/relationships/slideLayout" Target="../slideLayouts/slideLayout7.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69.xml"/><Relationship Id="rId7" Type="http://schemas.openxmlformats.org/officeDocument/2006/relationships/image" Target="../media/image15.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image" Target="../media/image14.png"/><Relationship Id="rId5" Type="http://schemas.openxmlformats.org/officeDocument/2006/relationships/notesSlide" Target="../notesSlides/notesSlide17.xml"/><Relationship Id="rId4" Type="http://schemas.openxmlformats.org/officeDocument/2006/relationships/slideLayout" Target="../slideLayouts/slideLayout12.xml"/><Relationship Id="rId9"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18.png"/><Relationship Id="rId5" Type="http://schemas.openxmlformats.org/officeDocument/2006/relationships/notesSlide" Target="../notesSlides/notesSlide18.xml"/><Relationship Id="rId4"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74.xml"/><Relationship Id="rId1" Type="http://schemas.openxmlformats.org/officeDocument/2006/relationships/tags" Target="../tags/tag73.xm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notesSlide" Target="../notesSlides/notesSlide2.xml"/><Relationship Id="rId4"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76.xml"/><Relationship Id="rId1" Type="http://schemas.openxmlformats.org/officeDocument/2006/relationships/tags" Target="../tags/tag75.xml"/><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8" Type="http://schemas.openxmlformats.org/officeDocument/2006/relationships/hyperlink" Target="https://github.com/zhourunlai/sentiment/blob/master/classifier/sparkmllib.py" TargetMode="External"/><Relationship Id="rId3" Type="http://schemas.openxmlformats.org/officeDocument/2006/relationships/slideLayout" Target="../slideLayouts/slideLayout12.xml"/><Relationship Id="rId7" Type="http://schemas.openxmlformats.org/officeDocument/2006/relationships/image" Target="../media/image21.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0.xml"/><Relationship Id="rId1" Type="http://schemas.openxmlformats.org/officeDocument/2006/relationships/tags" Target="../tags/tag79.xml"/><Relationship Id="rId5" Type="http://schemas.openxmlformats.org/officeDocument/2006/relationships/image" Target="../media/image22.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2.xml"/><Relationship Id="rId1" Type="http://schemas.openxmlformats.org/officeDocument/2006/relationships/tags" Target="../tags/tag81.xml"/><Relationship Id="rId5" Type="http://schemas.openxmlformats.org/officeDocument/2006/relationships/image" Target="../media/image23.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4.xml"/><Relationship Id="rId1" Type="http://schemas.openxmlformats.org/officeDocument/2006/relationships/tags" Target="../tags/tag83.xml"/><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5.xml"/><Relationship Id="rId3" Type="http://schemas.openxmlformats.org/officeDocument/2006/relationships/tags" Target="../tags/tag87.xml"/><Relationship Id="rId7" Type="http://schemas.openxmlformats.org/officeDocument/2006/relationships/slideLayout" Target="../slideLayouts/slideLayout7.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6.png"/><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8.png"/><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30.png"/><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image" Target="../media/image29.png"/><Relationship Id="rId5" Type="http://schemas.openxmlformats.org/officeDocument/2006/relationships/image" Target="../media/image26.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8.xml"/><Relationship Id="rId1" Type="http://schemas.openxmlformats.org/officeDocument/2006/relationships/tags" Target="../tags/tag97.xml"/><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8" Type="http://schemas.openxmlformats.org/officeDocument/2006/relationships/tags" Target="../tags/tag15.xml"/><Relationship Id="rId13" Type="http://schemas.openxmlformats.org/officeDocument/2006/relationships/tags" Target="../tags/tag20.xml"/><Relationship Id="rId18" Type="http://schemas.openxmlformats.org/officeDocument/2006/relationships/slideLayout" Target="../slideLayouts/slideLayout7.xml"/><Relationship Id="rId3" Type="http://schemas.openxmlformats.org/officeDocument/2006/relationships/tags" Target="../tags/tag10.xml"/><Relationship Id="rId21" Type="http://schemas.openxmlformats.org/officeDocument/2006/relationships/slide" Target="slide42.xml"/><Relationship Id="rId7" Type="http://schemas.openxmlformats.org/officeDocument/2006/relationships/tags" Target="../tags/tag14.xml"/><Relationship Id="rId12" Type="http://schemas.openxmlformats.org/officeDocument/2006/relationships/tags" Target="../tags/tag19.xml"/><Relationship Id="rId17" Type="http://schemas.openxmlformats.org/officeDocument/2006/relationships/tags" Target="../tags/tag24.xml"/><Relationship Id="rId2" Type="http://schemas.openxmlformats.org/officeDocument/2006/relationships/tags" Target="../tags/tag9.xml"/><Relationship Id="rId16" Type="http://schemas.openxmlformats.org/officeDocument/2006/relationships/tags" Target="../tags/tag23.xml"/><Relationship Id="rId20" Type="http://schemas.openxmlformats.org/officeDocument/2006/relationships/slide" Target="slide2.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tags" Target="../tags/tag18.xml"/><Relationship Id="rId5" Type="http://schemas.openxmlformats.org/officeDocument/2006/relationships/tags" Target="../tags/tag12.xml"/><Relationship Id="rId15" Type="http://schemas.openxmlformats.org/officeDocument/2006/relationships/tags" Target="../tags/tag22.xml"/><Relationship Id="rId10" Type="http://schemas.openxmlformats.org/officeDocument/2006/relationships/tags" Target="../tags/tag17.xml"/><Relationship Id="rId19" Type="http://schemas.openxmlformats.org/officeDocument/2006/relationships/notesSlide" Target="../notesSlides/notesSlide3.xml"/><Relationship Id="rId4" Type="http://schemas.openxmlformats.org/officeDocument/2006/relationships/tags" Target="../tags/tag11.xml"/><Relationship Id="rId9" Type="http://schemas.openxmlformats.org/officeDocument/2006/relationships/tags" Target="../tags/tag16.xml"/><Relationship Id="rId14" Type="http://schemas.openxmlformats.org/officeDocument/2006/relationships/tags" Target="../tags/tag2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0.xml"/><Relationship Id="rId1" Type="http://schemas.openxmlformats.org/officeDocument/2006/relationships/tags" Target="../tags/tag99.xml"/><Relationship Id="rId5" Type="http://schemas.openxmlformats.org/officeDocument/2006/relationships/image" Target="../media/image31.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8" Type="http://schemas.openxmlformats.org/officeDocument/2006/relationships/notesSlide" Target="../notesSlides/notesSlide31.xml"/><Relationship Id="rId3" Type="http://schemas.openxmlformats.org/officeDocument/2006/relationships/tags" Target="../tags/tag103.xml"/><Relationship Id="rId7" Type="http://schemas.openxmlformats.org/officeDocument/2006/relationships/slideLayout" Target="../slideLayouts/slideLayout7.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tags" Target="../tags/tag104.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8.xml"/><Relationship Id="rId1" Type="http://schemas.openxmlformats.org/officeDocument/2006/relationships/tags" Target="../tags/tag107.xml"/><Relationship Id="rId5" Type="http://schemas.openxmlformats.org/officeDocument/2006/relationships/image" Target="../media/image32.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10.xml"/><Relationship Id="rId1" Type="http://schemas.openxmlformats.org/officeDocument/2006/relationships/tags" Target="../tags/tag109.xml"/><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35.png"/><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14.xml"/><Relationship Id="rId1" Type="http://schemas.openxmlformats.org/officeDocument/2006/relationships/tags" Target="../tags/tag113.xml"/><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16.xml"/><Relationship Id="rId1" Type="http://schemas.openxmlformats.org/officeDocument/2006/relationships/tags" Target="../tags/tag115.xml"/><Relationship Id="rId5" Type="http://schemas.openxmlformats.org/officeDocument/2006/relationships/image" Target="../media/image36.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0.xml"/><Relationship Id="rId1" Type="http://schemas.openxmlformats.org/officeDocument/2006/relationships/tags" Target="../tags/tag119.xml"/><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8" Type="http://schemas.openxmlformats.org/officeDocument/2006/relationships/notesSlide" Target="../notesSlides/notesSlide39.xml"/><Relationship Id="rId3" Type="http://schemas.openxmlformats.org/officeDocument/2006/relationships/tags" Target="../tags/tag123.xml"/><Relationship Id="rId7" Type="http://schemas.openxmlformats.org/officeDocument/2006/relationships/slideLayout" Target="../slideLayouts/slideLayout7.xml"/><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tags" Target="../tags/tag126.xml"/><Relationship Id="rId5" Type="http://schemas.openxmlformats.org/officeDocument/2006/relationships/tags" Target="../tags/tag125.xml"/><Relationship Id="rId4" Type="http://schemas.openxmlformats.org/officeDocument/2006/relationships/tags" Target="../tags/tag124.xm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27.xml"/><Relationship Id="rId7" Type="http://schemas.openxmlformats.org/officeDocument/2006/relationships/slideLayout" Target="../slideLayouts/slideLayout7.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45.png"/><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48.png"/><Relationship Id="rId2" Type="http://schemas.openxmlformats.org/officeDocument/2006/relationships/tags" Target="../tags/tag134.xml"/><Relationship Id="rId1" Type="http://schemas.openxmlformats.org/officeDocument/2006/relationships/tags" Target="../tags/tag13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36.xml"/><Relationship Id="rId1" Type="http://schemas.openxmlformats.org/officeDocument/2006/relationships/tags" Target="../tags/tag135.xml"/><Relationship Id="rId5" Type="http://schemas.openxmlformats.org/officeDocument/2006/relationships/image" Target="../media/image49.png"/><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8" Type="http://schemas.openxmlformats.org/officeDocument/2006/relationships/notesSlide" Target="../notesSlides/notesSlide45.xml"/><Relationship Id="rId3" Type="http://schemas.openxmlformats.org/officeDocument/2006/relationships/tags" Target="../tags/tag139.xml"/><Relationship Id="rId7" Type="http://schemas.openxmlformats.org/officeDocument/2006/relationships/slideLayout" Target="../slideLayouts/slideLayout7.xml"/><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tags" Target="../tags/tag142.xml"/><Relationship Id="rId5" Type="http://schemas.openxmlformats.org/officeDocument/2006/relationships/tags" Target="../tags/tag141.xml"/><Relationship Id="rId4" Type="http://schemas.openxmlformats.org/officeDocument/2006/relationships/tags" Target="../tags/tag140.xml"/></Relationships>
</file>

<file path=ppt/slides/_rels/slide46.xml.rels><?xml version="1.0" encoding="UTF-8" standalone="yes"?>
<Relationships xmlns="http://schemas.openxmlformats.org/package/2006/relationships"><Relationship Id="rId8" Type="http://schemas.openxmlformats.org/officeDocument/2006/relationships/hyperlink" Target="https://www.yelp.com/dataset/download" TargetMode="External"/><Relationship Id="rId3" Type="http://schemas.openxmlformats.org/officeDocument/2006/relationships/slideLayout" Target="../slideLayouts/slideLayout12.xml"/><Relationship Id="rId7" Type="http://schemas.openxmlformats.org/officeDocument/2006/relationships/hyperlink" Target="https://www.yelp.com/dataset/documentation/main" TargetMode="External"/><Relationship Id="rId2" Type="http://schemas.openxmlformats.org/officeDocument/2006/relationships/tags" Target="../tags/tag144.xml"/><Relationship Id="rId1" Type="http://schemas.openxmlformats.org/officeDocument/2006/relationships/tags" Target="../tags/tag143.xml"/><Relationship Id="rId6" Type="http://schemas.openxmlformats.org/officeDocument/2006/relationships/hyperlink" Target="https://spark.apache.org/mllib/" TargetMode="External"/><Relationship Id="rId5" Type="http://schemas.openxmlformats.org/officeDocument/2006/relationships/hyperlink" Target="http://spark.apache.org/docs/latest/configuration.html" TargetMode="External"/><Relationship Id="rId10" Type="http://schemas.openxmlformats.org/officeDocument/2006/relationships/hyperlink" Target="https://github.com/haoopeng/CNN-yelp-challenge-2016-sentiment-classification/blob/master/json-csv.py" TargetMode="External"/><Relationship Id="rId4" Type="http://schemas.openxmlformats.org/officeDocument/2006/relationships/notesSlide" Target="../notesSlides/notesSlide46.xml"/><Relationship Id="rId9" Type="http://schemas.openxmlformats.org/officeDocument/2006/relationships/hyperlink" Target="https://github.com/zhourunlai/sentiment/blob/master/classifier/sparkmllib.py"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2.xml"/><Relationship Id="rId1" Type="http://schemas.openxmlformats.org/officeDocument/2006/relationships/tags" Target="../tags/tag31.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4.xml"/><Relationship Id="rId1" Type="http://schemas.openxmlformats.org/officeDocument/2006/relationships/tags" Target="../tags/tag33.xml"/><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6.xml"/><Relationship Id="rId1" Type="http://schemas.openxmlformats.org/officeDocument/2006/relationships/tags" Target="../tags/tag35.xml"/><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hyperlink" Target="https://www.yelp.com/dataset/download" TargetMode="External"/><Relationship Id="rId5" Type="http://schemas.openxmlformats.org/officeDocument/2006/relationships/image" Target="../media/image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46C8E5B-E5AF-4CE6-B579-DFF2834F8EBE}"/>
              </a:ext>
            </a:extLst>
          </p:cNvPr>
          <p:cNvPicPr>
            <a:picLocks noChangeAspect="1"/>
          </p:cNvPicPr>
          <p:nvPr/>
        </p:nvPicPr>
        <p:blipFill>
          <a:blip r:embed="rId9"/>
          <a:stretch>
            <a:fillRect/>
          </a:stretch>
        </p:blipFill>
        <p:spPr>
          <a:xfrm>
            <a:off x="0" y="2027553"/>
            <a:ext cx="4947920" cy="4830447"/>
          </a:xfrm>
          <a:prstGeom prst="rect">
            <a:avLst/>
          </a:prstGeom>
        </p:spPr>
      </p:pic>
      <p:pic>
        <p:nvPicPr>
          <p:cNvPr id="5" name="PA_震撼呐喊节奏空旷.mp3">
            <a:hlinkClick r:id="" action="ppaction://media"/>
          </p:cNvPr>
          <p:cNvPicPr>
            <a:picLocks noChangeAspect="1"/>
          </p:cNvPicPr>
          <p:nvPr>
            <a:audioFile r:link="rId2"/>
            <p:custDataLst>
              <p:tags r:id="rId3"/>
            </p:custDataLst>
            <p:extLst>
              <p:ext uri="{DAA4B4D4-6D71-4841-9C94-3DE7FCFB9230}">
                <p14:media xmlns:p14="http://schemas.microsoft.com/office/powerpoint/2010/main" r:embed="rId1"/>
              </p:ext>
            </p:extLst>
          </p:nvPr>
        </p:nvPicPr>
        <p:blipFill>
          <a:blip r:embed="rId10"/>
          <a:stretch>
            <a:fillRect/>
          </a:stretch>
        </p:blipFill>
        <p:spPr>
          <a:xfrm>
            <a:off x="10294508" y="-1342888"/>
            <a:ext cx="812800" cy="812800"/>
          </a:xfrm>
          <a:prstGeom prst="rect">
            <a:avLst/>
          </a:prstGeom>
        </p:spPr>
      </p:pic>
      <p:sp>
        <p:nvSpPr>
          <p:cNvPr id="6" name="PA_矩形 28"/>
          <p:cNvSpPr/>
          <p:nvPr>
            <p:custDataLst>
              <p:tags r:id="rId4"/>
            </p:custDataLst>
          </p:nvPr>
        </p:nvSpPr>
        <p:spPr>
          <a:xfrm>
            <a:off x="4589337" y="3429000"/>
            <a:ext cx="7211264" cy="1631216"/>
          </a:xfrm>
          <a:prstGeom prst="rect">
            <a:avLst/>
          </a:prstGeom>
          <a:ln>
            <a:noFill/>
          </a:ln>
        </p:spPr>
        <p:txBody>
          <a:bodyPr wrap="square">
            <a:spAutoFit/>
          </a:bodyPr>
          <a:lstStyle/>
          <a:p>
            <a:pPr algn="ctr"/>
            <a:r>
              <a:rPr lang="pt-BR" altLang="zh-CN" sz="2000" dirty="0">
                <a:solidFill>
                  <a:prstClr val="black">
                    <a:lumMod val="50000"/>
                    <a:lumOff val="50000"/>
                  </a:prstClr>
                </a:solidFill>
                <a:latin typeface="Open Sans" panose="020B0606030504020204" pitchFamily="34" charset="0"/>
                <a:ea typeface="Open Sans" panose="020B0606030504020204" pitchFamily="34" charset="0"/>
                <a:cs typeface="Open Sans" panose="020B0606030504020204" pitchFamily="34" charset="0"/>
              </a:rPr>
              <a:t>Zheng Binfan 3035588324 </a:t>
            </a:r>
            <a:r>
              <a:rPr lang="en-US" altLang="zh-CN" sz="2000" dirty="0">
                <a:solidFill>
                  <a:prstClr val="black">
                    <a:lumMod val="50000"/>
                    <a:lumOff val="50000"/>
                  </a:prstClr>
                </a:solidFill>
                <a:latin typeface="Open Sans" panose="020B0606030504020204" pitchFamily="34" charset="0"/>
                <a:ea typeface="Open Sans" panose="020B0606030504020204" pitchFamily="34" charset="0"/>
                <a:cs typeface="Open Sans" panose="020B0606030504020204" pitchFamily="34" charset="0"/>
              </a:rPr>
              <a:t>u3558832@connect.hku.hk</a:t>
            </a:r>
            <a:endParaRPr lang="pt-BR" altLang="zh-CN" sz="2000" dirty="0">
              <a:solidFill>
                <a:prstClr val="black">
                  <a:lumMod val="50000"/>
                  <a:lumOff val="50000"/>
                </a:prstClr>
              </a:solidFill>
              <a:latin typeface="Open Sans" panose="020B0606030504020204" pitchFamily="34" charset="0"/>
              <a:ea typeface="Open Sans" panose="020B0606030504020204" pitchFamily="34" charset="0"/>
              <a:cs typeface="Open Sans" panose="020B0606030504020204" pitchFamily="34" charset="0"/>
            </a:endParaRPr>
          </a:p>
          <a:p>
            <a:pPr algn="ctr"/>
            <a:r>
              <a:rPr lang="pt-BR" altLang="zh-CN" sz="2000" dirty="0">
                <a:solidFill>
                  <a:prstClr val="black">
                    <a:lumMod val="50000"/>
                    <a:lumOff val="50000"/>
                  </a:prstClr>
                </a:solidFill>
                <a:latin typeface="Open Sans" panose="020B0606030504020204" pitchFamily="34" charset="0"/>
                <a:ea typeface="Open Sans" panose="020B0606030504020204" pitchFamily="34" charset="0"/>
                <a:cs typeface="Open Sans" panose="020B0606030504020204" pitchFamily="34" charset="0"/>
              </a:rPr>
              <a:t>Xie Diangu </a:t>
            </a:r>
            <a:r>
              <a:rPr lang="en-GB" altLang="zh-CN" sz="2000" dirty="0">
                <a:solidFill>
                  <a:prstClr val="black">
                    <a:lumMod val="50000"/>
                    <a:lumOff val="50000"/>
                  </a:prstClr>
                </a:solidFill>
                <a:latin typeface="Open Sans" panose="020B0606030504020204" pitchFamily="34" charset="0"/>
                <a:ea typeface="Open Sans" panose="020B0606030504020204" pitchFamily="34" charset="0"/>
                <a:cs typeface="Open Sans" panose="020B0606030504020204" pitchFamily="34" charset="0"/>
              </a:rPr>
              <a:t>3035585803 u3558580@ connect.hku.hk</a:t>
            </a:r>
            <a:endParaRPr lang="pt-BR" altLang="zh-CN" sz="2000" dirty="0">
              <a:solidFill>
                <a:prstClr val="black">
                  <a:lumMod val="50000"/>
                  <a:lumOff val="50000"/>
                </a:prstClr>
              </a:solidFill>
              <a:latin typeface="Open Sans" panose="020B0606030504020204" pitchFamily="34" charset="0"/>
              <a:ea typeface="Open Sans" panose="020B0606030504020204" pitchFamily="34" charset="0"/>
              <a:cs typeface="Open Sans" panose="020B0606030504020204" pitchFamily="34" charset="0"/>
            </a:endParaRPr>
          </a:p>
          <a:p>
            <a:pPr algn="ctr"/>
            <a:r>
              <a:rPr lang="pt-BR" altLang="zh-CN" sz="2000" dirty="0">
                <a:solidFill>
                  <a:prstClr val="black">
                    <a:lumMod val="50000"/>
                    <a:lumOff val="50000"/>
                  </a:prstClr>
                </a:solidFill>
                <a:latin typeface="Open Sans" panose="020B0606030504020204" pitchFamily="34" charset="0"/>
                <a:ea typeface="Open Sans" panose="020B0606030504020204" pitchFamily="34" charset="0"/>
                <a:cs typeface="Open Sans" panose="020B0606030504020204" pitchFamily="34" charset="0"/>
              </a:rPr>
              <a:t>Gao Peixin </a:t>
            </a:r>
            <a:r>
              <a:rPr lang="en-GB" altLang="zh-CN" sz="2000" dirty="0">
                <a:solidFill>
                  <a:prstClr val="black">
                    <a:lumMod val="50000"/>
                    <a:lumOff val="50000"/>
                  </a:prstClr>
                </a:solidFill>
                <a:latin typeface="Open Sans" panose="020B0606030504020204" pitchFamily="34" charset="0"/>
                <a:ea typeface="Open Sans" panose="020B0606030504020204" pitchFamily="34" charset="0"/>
                <a:cs typeface="Open Sans" panose="020B0606030504020204" pitchFamily="34" charset="0"/>
              </a:rPr>
              <a:t>3035585114 u3558511@ connect.hku.hk</a:t>
            </a:r>
            <a:endParaRPr lang="pt-BR" altLang="zh-CN" sz="2000" dirty="0">
              <a:solidFill>
                <a:prstClr val="black">
                  <a:lumMod val="50000"/>
                  <a:lumOff val="50000"/>
                </a:prstClr>
              </a:solidFill>
              <a:latin typeface="Open Sans" panose="020B0606030504020204" pitchFamily="34" charset="0"/>
              <a:ea typeface="Open Sans" panose="020B0606030504020204" pitchFamily="34" charset="0"/>
              <a:cs typeface="Open Sans" panose="020B0606030504020204" pitchFamily="34" charset="0"/>
            </a:endParaRPr>
          </a:p>
          <a:p>
            <a:pPr algn="ctr"/>
            <a:endParaRPr lang="pt-BR" altLang="zh-CN" sz="2000" dirty="0">
              <a:solidFill>
                <a:prstClr val="black">
                  <a:lumMod val="50000"/>
                  <a:lumOff val="50000"/>
                </a:prstClr>
              </a:solidFill>
              <a:latin typeface="Open Sans" panose="020B0606030504020204" pitchFamily="34" charset="0"/>
              <a:ea typeface="Open Sans" panose="020B0606030504020204" pitchFamily="34" charset="0"/>
              <a:cs typeface="Open Sans" panose="020B0606030504020204" pitchFamily="34" charset="0"/>
            </a:endParaRPr>
          </a:p>
          <a:p>
            <a:pPr algn="ctr"/>
            <a:endParaRPr lang="pt-BR" altLang="zh-CN" sz="2000" dirty="0">
              <a:solidFill>
                <a:prstClr val="black">
                  <a:lumMod val="50000"/>
                  <a:lumOff val="50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PA_矩形 30"/>
          <p:cNvSpPr/>
          <p:nvPr>
            <p:custDataLst>
              <p:tags r:id="rId5"/>
            </p:custDataLst>
          </p:nvPr>
        </p:nvSpPr>
        <p:spPr>
          <a:xfrm>
            <a:off x="-138545" y="666499"/>
            <a:ext cx="12469090" cy="1200329"/>
          </a:xfrm>
          <a:prstGeom prst="rect">
            <a:avLst/>
          </a:prstGeom>
          <a:ln>
            <a:noFill/>
          </a:ln>
        </p:spPr>
        <p:txBody>
          <a:bodyPr wrap="square">
            <a:spAutoFit/>
          </a:bodyPr>
          <a:lstStyle/>
          <a:p>
            <a:pPr algn="ctr"/>
            <a:r>
              <a:rPr lang="en-US" altLang="zh-CN" sz="7200" dirty="0">
                <a:solidFill>
                  <a:srgbClr val="063D54"/>
                </a:solidFill>
                <a:latin typeface="Open Sans" panose="020B0606030504020204" pitchFamily="34" charset="0"/>
                <a:ea typeface="Open Sans" panose="020B0606030504020204" pitchFamily="34" charset="0"/>
                <a:cs typeface="Open Sans" panose="020B0606030504020204" pitchFamily="34" charset="0"/>
              </a:rPr>
              <a:t>Sentiment Analysis on Yelp</a:t>
            </a:r>
            <a:endParaRPr lang="zh-CN" altLang="en-US" sz="7200" dirty="0">
              <a:solidFill>
                <a:srgbClr val="063D54"/>
              </a:solidFill>
              <a:latin typeface="Open Sans" panose="020B0606030504020204" pitchFamily="34" charset="0"/>
              <a:cs typeface="Open Sans" panose="020B0606030504020204" pitchFamily="34" charset="0"/>
            </a:endParaRPr>
          </a:p>
        </p:txBody>
      </p:sp>
      <p:sp>
        <p:nvSpPr>
          <p:cNvPr id="9" name="PA_圆角矩形 31"/>
          <p:cNvSpPr/>
          <p:nvPr>
            <p:custDataLst>
              <p:tags r:id="rId6"/>
            </p:custDataLst>
          </p:nvPr>
        </p:nvSpPr>
        <p:spPr>
          <a:xfrm>
            <a:off x="7097247" y="2467413"/>
            <a:ext cx="2195443" cy="800862"/>
          </a:xfrm>
          <a:prstGeom prst="roundRect">
            <a:avLst>
              <a:gd name="adj" fmla="val 50000"/>
            </a:avLst>
          </a:prstGeom>
          <a:solidFill>
            <a:srgbClr val="063D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prstClr val="white"/>
                </a:solidFill>
                <a:latin typeface="微软雅黑" panose="020B0503020204020204" pitchFamily="34" charset="-122"/>
                <a:ea typeface="微软雅黑" panose="020B0503020204020204" pitchFamily="34" charset="-122"/>
              </a:rPr>
              <a:t>Group23</a:t>
            </a:r>
            <a:endParaRPr lang="zh-CN" altLang="en-US" sz="2800"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6874462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5"/>
                                        </p:tgtEl>
                                      </p:cBhvr>
                                    </p:cmd>
                                  </p:childTnLst>
                                </p:cTn>
                              </p:par>
                              <p:par>
                                <p:cTn id="7" presetID="5" presetClass="entr" presetSubtype="1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checkerboard(across)">
                                      <p:cBhvr>
                                        <p:cTn id="9" dur="500"/>
                                        <p:tgtEl>
                                          <p:spTgt spid="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6" repeatCount="indefinite" fill="remove" display="0">
                  <p:stCondLst>
                    <p:cond delay="indefinite"/>
                  </p:stCondLst>
                  <p:endCondLst>
                    <p:cond evt="onStopAudio" delay="0">
                      <p:tgtEl>
                        <p:sldTgt/>
                      </p:tgtEl>
                    </p:cond>
                  </p:endCondLst>
                </p:cTn>
                <p:tgtEl>
                  <p:spTgt spid="5"/>
                </p:tgtEl>
              </p:cMediaNode>
            </p:audio>
          </p:childTnLst>
        </p:cTn>
      </p:par>
    </p:tnLst>
    <p:bldLst>
      <p:bldP spid="6" grpId="0"/>
      <p:bldP spid="8" grpId="0"/>
      <p:bldP spid="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34912" y="57032"/>
            <a:ext cx="3666174" cy="684027"/>
            <a:chOff x="349800" y="270568"/>
            <a:chExt cx="1486542" cy="513020"/>
          </a:xfrm>
        </p:grpSpPr>
        <p:sp>
          <p:nvSpPr>
            <p:cNvPr id="12" name="PA_文本框 1">
              <a:extLst>
                <a:ext uri="{FF2B5EF4-FFF2-40B4-BE49-F238E27FC236}">
                  <a16:creationId xmlns:a16="http://schemas.microsoft.com/office/drawing/2014/main" id="{95CA5390-EAD3-40A5-BF6F-C69AB99948CD}"/>
                </a:ext>
              </a:extLst>
            </p:cNvPr>
            <p:cNvSpPr txBox="1"/>
            <p:nvPr>
              <p:custDataLst>
                <p:tags r:id="rId3"/>
              </p:custDataLst>
            </p:nvPr>
          </p:nvSpPr>
          <p:spPr>
            <a:xfrm>
              <a:off x="349800" y="270568"/>
              <a:ext cx="26" cy="355963"/>
            </a:xfrm>
            <a:prstGeom prst="rect">
              <a:avLst/>
            </a:prstGeom>
            <a:noFill/>
          </p:spPr>
          <p:txBody>
            <a:bodyPr wrap="none" lIns="0" tIns="0" rIns="0" rtlCol="0">
              <a:spAutoFit/>
            </a:bodyPr>
            <a:lstStyle/>
            <a:p>
              <a:pPr>
                <a:lnSpc>
                  <a:spcPts val="3600"/>
                </a:lnSpc>
              </a:pPr>
              <a:endParaRPr lang="en-US" altLang="zh-CN" sz="2400" dirty="0">
                <a:solidFill>
                  <a:srgbClr val="063D54"/>
                </a:solidFill>
                <a:cs typeface="+mn-ea"/>
                <a:sym typeface="+mn-lt"/>
              </a:endParaRPr>
            </a:p>
          </p:txBody>
        </p:sp>
        <p:sp>
          <p:nvSpPr>
            <p:cNvPr id="14" name="PA_文本框 1">
              <a:extLst>
                <a:ext uri="{FF2B5EF4-FFF2-40B4-BE49-F238E27FC236}">
                  <a16:creationId xmlns:a16="http://schemas.microsoft.com/office/drawing/2014/main" id="{BA0F9515-D5AE-4BED-A481-29A81D6010FD}"/>
                </a:ext>
              </a:extLst>
            </p:cNvPr>
            <p:cNvSpPr txBox="1"/>
            <p:nvPr>
              <p:custDataLst>
                <p:tags r:id="rId4"/>
              </p:custDataLst>
            </p:nvPr>
          </p:nvSpPr>
          <p:spPr>
            <a:xfrm>
              <a:off x="349800" y="547081"/>
              <a:ext cx="1486542" cy="236507"/>
            </a:xfrm>
            <a:prstGeom prst="rect">
              <a:avLst/>
            </a:prstGeom>
            <a:noFill/>
          </p:spPr>
          <p:txBody>
            <a:bodyPr wrap="square" lIns="0" tIns="0" rIns="0" rtlCol="0">
              <a:spAutoFit/>
            </a:bodyPr>
            <a:lstStyle/>
            <a:p>
              <a:pPr>
                <a:lnSpc>
                  <a:spcPts val="2300"/>
                </a:lnSpc>
              </a:pPr>
              <a:endParaRPr lang="en-US" altLang="zh-CN" sz="1400" dirty="0">
                <a:solidFill>
                  <a:srgbClr val="E7E6E6">
                    <a:lumMod val="50000"/>
                  </a:srgbClr>
                </a:solidFill>
                <a:cs typeface="+mn-ea"/>
                <a:sym typeface="+mn-lt"/>
              </a:endParaRPr>
            </a:p>
          </p:txBody>
        </p:sp>
      </p:grpSp>
      <p:pic>
        <p:nvPicPr>
          <p:cNvPr id="5" name="图片 4">
            <a:extLst>
              <a:ext uri="{FF2B5EF4-FFF2-40B4-BE49-F238E27FC236}">
                <a16:creationId xmlns:a16="http://schemas.microsoft.com/office/drawing/2014/main" id="{39DCFD8E-A00B-4F72-B4EF-46875C6CD9C9}"/>
              </a:ext>
            </a:extLst>
          </p:cNvPr>
          <p:cNvPicPr>
            <a:picLocks noChangeAspect="1"/>
          </p:cNvPicPr>
          <p:nvPr/>
        </p:nvPicPr>
        <p:blipFill>
          <a:blip r:embed="rId7"/>
          <a:stretch>
            <a:fillRect/>
          </a:stretch>
        </p:blipFill>
        <p:spPr>
          <a:xfrm>
            <a:off x="566737" y="804976"/>
            <a:ext cx="11058525" cy="5657850"/>
          </a:xfrm>
          <a:prstGeom prst="rect">
            <a:avLst/>
          </a:prstGeom>
        </p:spPr>
      </p:pic>
      <p:grpSp>
        <p:nvGrpSpPr>
          <p:cNvPr id="9" name="组合 8">
            <a:extLst>
              <a:ext uri="{FF2B5EF4-FFF2-40B4-BE49-F238E27FC236}">
                <a16:creationId xmlns:a16="http://schemas.microsoft.com/office/drawing/2014/main" id="{BDBBF6BC-EBD9-4898-8F49-676FDEDE48EB}"/>
              </a:ext>
            </a:extLst>
          </p:cNvPr>
          <p:cNvGrpSpPr/>
          <p:nvPr/>
        </p:nvGrpSpPr>
        <p:grpSpPr>
          <a:xfrm>
            <a:off x="334912" y="57032"/>
            <a:ext cx="3666174" cy="684027"/>
            <a:chOff x="349800" y="270568"/>
            <a:chExt cx="1486542" cy="513020"/>
          </a:xfrm>
        </p:grpSpPr>
        <p:sp>
          <p:nvSpPr>
            <p:cNvPr id="10" name="PA_文本框 1">
              <a:extLst>
                <a:ext uri="{FF2B5EF4-FFF2-40B4-BE49-F238E27FC236}">
                  <a16:creationId xmlns:a16="http://schemas.microsoft.com/office/drawing/2014/main" id="{78D5096A-3A36-44D1-B22C-B0BFB88ABBF5}"/>
                </a:ext>
              </a:extLst>
            </p:cNvPr>
            <p:cNvSpPr txBox="1"/>
            <p:nvPr>
              <p:custDataLst>
                <p:tags r:id="rId1"/>
              </p:custDataLst>
            </p:nvPr>
          </p:nvSpPr>
          <p:spPr>
            <a:xfrm>
              <a:off x="349800" y="270568"/>
              <a:ext cx="1074413" cy="355963"/>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1.2. Processing Flow</a:t>
              </a:r>
            </a:p>
          </p:txBody>
        </p:sp>
        <p:sp>
          <p:nvSpPr>
            <p:cNvPr id="11" name="PA_文本框 1">
              <a:extLst>
                <a:ext uri="{FF2B5EF4-FFF2-40B4-BE49-F238E27FC236}">
                  <a16:creationId xmlns:a16="http://schemas.microsoft.com/office/drawing/2014/main" id="{C42629D6-3EC2-4ABD-8408-049CCCB87F74}"/>
                </a:ext>
              </a:extLst>
            </p:cNvPr>
            <p:cNvSpPr txBox="1"/>
            <p:nvPr>
              <p:custDataLst>
                <p:tags r:id="rId2"/>
              </p:custDataLst>
            </p:nvPr>
          </p:nvSpPr>
          <p:spPr>
            <a:xfrm>
              <a:off x="349800" y="547081"/>
              <a:ext cx="1486542" cy="236507"/>
            </a:xfrm>
            <a:prstGeom prst="rect">
              <a:avLst/>
            </a:prstGeom>
            <a:noFill/>
          </p:spPr>
          <p:txBody>
            <a:bodyPr wrap="square" lIns="0" tIns="0" rIns="0" rtlCol="0">
              <a:spAutoFit/>
            </a:bodyPr>
            <a:lstStyle/>
            <a:p>
              <a:pPr>
                <a:lnSpc>
                  <a:spcPts val="2300"/>
                </a:lnSpc>
              </a:pPr>
              <a:endParaRPr lang="en-US" altLang="zh-CN" sz="1400" dirty="0">
                <a:solidFill>
                  <a:srgbClr val="E7E6E6">
                    <a:lumMod val="50000"/>
                  </a:srgbClr>
                </a:solidFill>
                <a:cs typeface="+mn-ea"/>
                <a:sym typeface="+mn-lt"/>
              </a:endParaRPr>
            </a:p>
          </p:txBody>
        </p:sp>
      </p:grpSp>
      <p:sp>
        <p:nvSpPr>
          <p:cNvPr id="13" name="矩形 12">
            <a:extLst>
              <a:ext uri="{FF2B5EF4-FFF2-40B4-BE49-F238E27FC236}">
                <a16:creationId xmlns:a16="http://schemas.microsoft.com/office/drawing/2014/main" id="{53404276-59BB-4F67-B69B-B819E6F32479}"/>
              </a:ext>
            </a:extLst>
          </p:cNvPr>
          <p:cNvSpPr/>
          <p:nvPr/>
        </p:nvSpPr>
        <p:spPr>
          <a:xfrm>
            <a:off x="334912" y="429745"/>
            <a:ext cx="5992346" cy="375231"/>
          </a:xfrm>
          <a:prstGeom prst="rect">
            <a:avLst/>
          </a:prstGeom>
        </p:spPr>
        <p:txBody>
          <a:bodyPr wrap="none">
            <a:spAutoFit/>
          </a:bodyPr>
          <a:lstStyle/>
          <a:p>
            <a:pPr>
              <a:lnSpc>
                <a:spcPts val="2300"/>
              </a:lnSpc>
            </a:pPr>
            <a:r>
              <a:rPr lang="en-US" altLang="zh-CN" dirty="0">
                <a:solidFill>
                  <a:srgbClr val="E7E6E6">
                    <a:lumMod val="50000"/>
                  </a:srgbClr>
                </a:solidFill>
                <a:cs typeface="+mn-ea"/>
                <a:sym typeface="+mn-lt"/>
              </a:rPr>
              <a:t>1.2.2 Training and Predicting Data Processing Architecture </a:t>
            </a:r>
          </a:p>
        </p:txBody>
      </p:sp>
    </p:spTree>
    <p:extLst>
      <p:ext uri="{BB962C8B-B14F-4D97-AF65-F5344CB8AC3E}">
        <p14:creationId xmlns:p14="http://schemas.microsoft.com/office/powerpoint/2010/main" val="885591253"/>
      </p:ext>
    </p:extLst>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34912" y="57032"/>
            <a:ext cx="3666174" cy="684027"/>
            <a:chOff x="349800" y="270568"/>
            <a:chExt cx="1486542" cy="513020"/>
          </a:xfrm>
        </p:grpSpPr>
        <p:sp>
          <p:nvSpPr>
            <p:cNvPr id="12" name="PA_文本框 1">
              <a:extLst>
                <a:ext uri="{FF2B5EF4-FFF2-40B4-BE49-F238E27FC236}">
                  <a16:creationId xmlns:a16="http://schemas.microsoft.com/office/drawing/2014/main" id="{95CA5390-EAD3-40A5-BF6F-C69AB99948CD}"/>
                </a:ext>
              </a:extLst>
            </p:cNvPr>
            <p:cNvSpPr txBox="1"/>
            <p:nvPr>
              <p:custDataLst>
                <p:tags r:id="rId3"/>
              </p:custDataLst>
            </p:nvPr>
          </p:nvSpPr>
          <p:spPr>
            <a:xfrm>
              <a:off x="349800" y="270568"/>
              <a:ext cx="26" cy="355963"/>
            </a:xfrm>
            <a:prstGeom prst="rect">
              <a:avLst/>
            </a:prstGeom>
            <a:noFill/>
          </p:spPr>
          <p:txBody>
            <a:bodyPr wrap="none" lIns="0" tIns="0" rIns="0" rtlCol="0">
              <a:spAutoFit/>
            </a:bodyPr>
            <a:lstStyle/>
            <a:p>
              <a:pPr>
                <a:lnSpc>
                  <a:spcPts val="3600"/>
                </a:lnSpc>
              </a:pPr>
              <a:endParaRPr lang="en-US" altLang="zh-CN" sz="2400" dirty="0">
                <a:solidFill>
                  <a:srgbClr val="063D54"/>
                </a:solidFill>
                <a:cs typeface="+mn-ea"/>
                <a:sym typeface="+mn-lt"/>
              </a:endParaRPr>
            </a:p>
          </p:txBody>
        </p:sp>
        <p:sp>
          <p:nvSpPr>
            <p:cNvPr id="14" name="PA_文本框 1">
              <a:extLst>
                <a:ext uri="{FF2B5EF4-FFF2-40B4-BE49-F238E27FC236}">
                  <a16:creationId xmlns:a16="http://schemas.microsoft.com/office/drawing/2014/main" id="{BA0F9515-D5AE-4BED-A481-29A81D6010FD}"/>
                </a:ext>
              </a:extLst>
            </p:cNvPr>
            <p:cNvSpPr txBox="1"/>
            <p:nvPr>
              <p:custDataLst>
                <p:tags r:id="rId4"/>
              </p:custDataLst>
            </p:nvPr>
          </p:nvSpPr>
          <p:spPr>
            <a:xfrm>
              <a:off x="349800" y="547081"/>
              <a:ext cx="1486542" cy="236507"/>
            </a:xfrm>
            <a:prstGeom prst="rect">
              <a:avLst/>
            </a:prstGeom>
            <a:noFill/>
          </p:spPr>
          <p:txBody>
            <a:bodyPr wrap="square" lIns="0" tIns="0" rIns="0" rtlCol="0">
              <a:spAutoFit/>
            </a:bodyPr>
            <a:lstStyle/>
            <a:p>
              <a:pPr>
                <a:lnSpc>
                  <a:spcPts val="2300"/>
                </a:lnSpc>
              </a:pPr>
              <a:endParaRPr lang="en-US" altLang="zh-CN" sz="1400" dirty="0">
                <a:solidFill>
                  <a:srgbClr val="E7E6E6">
                    <a:lumMod val="50000"/>
                  </a:srgbClr>
                </a:solidFill>
                <a:cs typeface="+mn-ea"/>
                <a:sym typeface="+mn-lt"/>
              </a:endParaRPr>
            </a:p>
          </p:txBody>
        </p:sp>
      </p:grpSp>
      <p:sp>
        <p:nvSpPr>
          <p:cNvPr id="10" name="矩形 9">
            <a:extLst>
              <a:ext uri="{FF2B5EF4-FFF2-40B4-BE49-F238E27FC236}">
                <a16:creationId xmlns:a16="http://schemas.microsoft.com/office/drawing/2014/main" id="{D6361091-A121-4132-8853-0C651847F952}"/>
              </a:ext>
            </a:extLst>
          </p:cNvPr>
          <p:cNvSpPr/>
          <p:nvPr/>
        </p:nvSpPr>
        <p:spPr>
          <a:xfrm>
            <a:off x="5634182" y="2386294"/>
            <a:ext cx="3925454" cy="2853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 name="图片 1">
            <a:extLst>
              <a:ext uri="{FF2B5EF4-FFF2-40B4-BE49-F238E27FC236}">
                <a16:creationId xmlns:a16="http://schemas.microsoft.com/office/drawing/2014/main" id="{28DA90DE-81E6-4EF8-B99A-5447370F2C58}"/>
              </a:ext>
            </a:extLst>
          </p:cNvPr>
          <p:cNvPicPr>
            <a:picLocks noChangeAspect="1"/>
          </p:cNvPicPr>
          <p:nvPr/>
        </p:nvPicPr>
        <p:blipFill>
          <a:blip r:embed="rId7"/>
          <a:stretch>
            <a:fillRect/>
          </a:stretch>
        </p:blipFill>
        <p:spPr>
          <a:xfrm>
            <a:off x="519822" y="967532"/>
            <a:ext cx="10868025" cy="5686425"/>
          </a:xfrm>
          <a:prstGeom prst="rect">
            <a:avLst/>
          </a:prstGeom>
        </p:spPr>
      </p:pic>
      <p:grpSp>
        <p:nvGrpSpPr>
          <p:cNvPr id="15" name="组合 14">
            <a:extLst>
              <a:ext uri="{FF2B5EF4-FFF2-40B4-BE49-F238E27FC236}">
                <a16:creationId xmlns:a16="http://schemas.microsoft.com/office/drawing/2014/main" id="{81CD4350-793C-463E-A856-4019952977FC}"/>
              </a:ext>
            </a:extLst>
          </p:cNvPr>
          <p:cNvGrpSpPr/>
          <p:nvPr/>
        </p:nvGrpSpPr>
        <p:grpSpPr>
          <a:xfrm>
            <a:off x="334912" y="57032"/>
            <a:ext cx="3666174" cy="684027"/>
            <a:chOff x="349800" y="270568"/>
            <a:chExt cx="1486542" cy="513020"/>
          </a:xfrm>
        </p:grpSpPr>
        <p:sp>
          <p:nvSpPr>
            <p:cNvPr id="16" name="PA_文本框 1">
              <a:extLst>
                <a:ext uri="{FF2B5EF4-FFF2-40B4-BE49-F238E27FC236}">
                  <a16:creationId xmlns:a16="http://schemas.microsoft.com/office/drawing/2014/main" id="{EA2B9E4D-8DEC-433B-9FEE-41BEED0D3B14}"/>
                </a:ext>
              </a:extLst>
            </p:cNvPr>
            <p:cNvSpPr txBox="1"/>
            <p:nvPr>
              <p:custDataLst>
                <p:tags r:id="rId1"/>
              </p:custDataLst>
            </p:nvPr>
          </p:nvSpPr>
          <p:spPr>
            <a:xfrm>
              <a:off x="349800" y="270568"/>
              <a:ext cx="1074413" cy="355963"/>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1.2. Processing Flow</a:t>
              </a:r>
            </a:p>
          </p:txBody>
        </p:sp>
        <p:sp>
          <p:nvSpPr>
            <p:cNvPr id="17" name="PA_文本框 1">
              <a:extLst>
                <a:ext uri="{FF2B5EF4-FFF2-40B4-BE49-F238E27FC236}">
                  <a16:creationId xmlns:a16="http://schemas.microsoft.com/office/drawing/2014/main" id="{AB234856-5587-480E-B651-40AAE539EA6A}"/>
                </a:ext>
              </a:extLst>
            </p:cNvPr>
            <p:cNvSpPr txBox="1"/>
            <p:nvPr>
              <p:custDataLst>
                <p:tags r:id="rId2"/>
              </p:custDataLst>
            </p:nvPr>
          </p:nvSpPr>
          <p:spPr>
            <a:xfrm>
              <a:off x="349800" y="547081"/>
              <a:ext cx="1486542" cy="236507"/>
            </a:xfrm>
            <a:prstGeom prst="rect">
              <a:avLst/>
            </a:prstGeom>
            <a:noFill/>
          </p:spPr>
          <p:txBody>
            <a:bodyPr wrap="square" lIns="0" tIns="0" rIns="0" rtlCol="0">
              <a:spAutoFit/>
            </a:bodyPr>
            <a:lstStyle/>
            <a:p>
              <a:pPr>
                <a:lnSpc>
                  <a:spcPts val="2300"/>
                </a:lnSpc>
              </a:pPr>
              <a:endParaRPr lang="en-US" altLang="zh-CN" sz="1400" dirty="0">
                <a:solidFill>
                  <a:srgbClr val="E7E6E6">
                    <a:lumMod val="50000"/>
                  </a:srgbClr>
                </a:solidFill>
                <a:cs typeface="+mn-ea"/>
                <a:sym typeface="+mn-lt"/>
              </a:endParaRPr>
            </a:p>
          </p:txBody>
        </p:sp>
      </p:grpSp>
      <p:sp>
        <p:nvSpPr>
          <p:cNvPr id="18" name="矩形 17">
            <a:extLst>
              <a:ext uri="{FF2B5EF4-FFF2-40B4-BE49-F238E27FC236}">
                <a16:creationId xmlns:a16="http://schemas.microsoft.com/office/drawing/2014/main" id="{A4D65045-5718-4778-9FE7-ECAC769FE8DD}"/>
              </a:ext>
            </a:extLst>
          </p:cNvPr>
          <p:cNvSpPr/>
          <p:nvPr/>
        </p:nvSpPr>
        <p:spPr>
          <a:xfrm>
            <a:off x="334912" y="429745"/>
            <a:ext cx="5992346" cy="375231"/>
          </a:xfrm>
          <a:prstGeom prst="rect">
            <a:avLst/>
          </a:prstGeom>
        </p:spPr>
        <p:txBody>
          <a:bodyPr wrap="none">
            <a:spAutoFit/>
          </a:bodyPr>
          <a:lstStyle/>
          <a:p>
            <a:pPr>
              <a:lnSpc>
                <a:spcPts val="2300"/>
              </a:lnSpc>
            </a:pPr>
            <a:r>
              <a:rPr lang="en-US" altLang="zh-CN" dirty="0">
                <a:solidFill>
                  <a:srgbClr val="E7E6E6">
                    <a:lumMod val="50000"/>
                  </a:srgbClr>
                </a:solidFill>
                <a:cs typeface="+mn-ea"/>
                <a:sym typeface="+mn-lt"/>
              </a:rPr>
              <a:t>1.2.2 Training and Predicting Data Processing Architecture </a:t>
            </a:r>
          </a:p>
        </p:txBody>
      </p:sp>
    </p:spTree>
    <p:extLst>
      <p:ext uri="{BB962C8B-B14F-4D97-AF65-F5344CB8AC3E}">
        <p14:creationId xmlns:p14="http://schemas.microsoft.com/office/powerpoint/2010/main" val="418920090"/>
      </p:ext>
    </p:extLst>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_矩形 2">
            <a:extLst>
              <a:ext uri="{FF2B5EF4-FFF2-40B4-BE49-F238E27FC236}">
                <a16:creationId xmlns:a16="http://schemas.microsoft.com/office/drawing/2014/main" id="{DE7714CF-4288-4227-BA0F-A241C26A7CF5}"/>
              </a:ext>
            </a:extLst>
          </p:cNvPr>
          <p:cNvSpPr/>
          <p:nvPr>
            <p:custDataLst>
              <p:tags r:id="rId2"/>
            </p:custDataLst>
          </p:nvPr>
        </p:nvSpPr>
        <p:spPr>
          <a:xfrm>
            <a:off x="1524002" y="2711451"/>
            <a:ext cx="1573213" cy="15367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en-US" altLang="zh-CN" sz="6000" dirty="0">
                <a:solidFill>
                  <a:srgbClr val="FCFCFC"/>
                </a:solidFill>
                <a:latin typeface="Gungsuh" panose="02030600000101010101" pitchFamily="18" charset="-127"/>
              </a:rPr>
              <a:t>02</a:t>
            </a:r>
            <a:endParaRPr lang="zh-CN" altLang="en-US" sz="6000" dirty="0">
              <a:solidFill>
                <a:srgbClr val="FCFCFC"/>
              </a:solidFill>
              <a:latin typeface="Gungsuh" panose="02030600000101010101" pitchFamily="18" charset="-127"/>
            </a:endParaRPr>
          </a:p>
        </p:txBody>
      </p:sp>
      <p:sp>
        <p:nvSpPr>
          <p:cNvPr id="4" name="PA_文本框 3">
            <a:extLst>
              <a:ext uri="{FF2B5EF4-FFF2-40B4-BE49-F238E27FC236}">
                <a16:creationId xmlns:a16="http://schemas.microsoft.com/office/drawing/2014/main" id="{92CF3A66-E572-4B18-A5C8-065820B5702B}"/>
              </a:ext>
            </a:extLst>
          </p:cNvPr>
          <p:cNvSpPr txBox="1"/>
          <p:nvPr>
            <p:custDataLst>
              <p:tags r:id="rId3"/>
            </p:custDataLst>
          </p:nvPr>
        </p:nvSpPr>
        <p:spPr>
          <a:xfrm>
            <a:off x="1460502" y="2727325"/>
            <a:ext cx="1636713" cy="400051"/>
          </a:xfrm>
          <a:prstGeom prst="rect">
            <a:avLst/>
          </a:prstGeom>
          <a:noFill/>
        </p:spPr>
        <p:txBody>
          <a:bodyPr lIns="0" rIns="0"/>
          <a:lstStyle/>
          <a:p>
            <a:pPr algn="r">
              <a:defRPr/>
            </a:pPr>
            <a:r>
              <a:rPr lang="en-US" altLang="zh-CN" sz="2000" spc="500" dirty="0">
                <a:solidFill>
                  <a:srgbClr val="FCFCFC"/>
                </a:solidFill>
                <a:latin typeface="Gungsuh" panose="02030600000101010101" pitchFamily="18" charset="-127"/>
              </a:rPr>
              <a:t>PART</a:t>
            </a:r>
            <a:endParaRPr lang="zh-CN" altLang="en-US" sz="2000" spc="500" dirty="0">
              <a:solidFill>
                <a:srgbClr val="FCFCFC"/>
              </a:solidFill>
              <a:latin typeface="Gungsuh" panose="02030600000101010101" pitchFamily="18" charset="-127"/>
            </a:endParaRPr>
          </a:p>
        </p:txBody>
      </p:sp>
      <p:sp>
        <p:nvSpPr>
          <p:cNvPr id="5" name="PA_文本框 4">
            <a:extLst>
              <a:ext uri="{FF2B5EF4-FFF2-40B4-BE49-F238E27FC236}">
                <a16:creationId xmlns:a16="http://schemas.microsoft.com/office/drawing/2014/main" id="{B1ACFA47-5D0F-4092-9710-34F09863DC97}"/>
              </a:ext>
            </a:extLst>
          </p:cNvPr>
          <p:cNvSpPr txBox="1"/>
          <p:nvPr>
            <p:custDataLst>
              <p:tags r:id="rId4"/>
            </p:custDataLst>
          </p:nvPr>
        </p:nvSpPr>
        <p:spPr>
          <a:xfrm>
            <a:off x="3160715" y="3127376"/>
            <a:ext cx="7570787" cy="1136651"/>
          </a:xfrm>
          <a:prstGeom prst="rect">
            <a:avLst/>
          </a:prstGeom>
          <a:noFill/>
        </p:spPr>
        <p:txBody>
          <a:bodyPr rIns="360000">
            <a:noAutofit/>
          </a:bodyPr>
          <a:lstStyle/>
          <a:p>
            <a:pPr algn="r">
              <a:defRPr/>
            </a:pPr>
            <a:r>
              <a:rPr lang="en-US" altLang="zh-CN" sz="3600" dirty="0">
                <a:solidFill>
                  <a:srgbClr val="063D54">
                    <a:lumMod val="75000"/>
                  </a:srgbClr>
                </a:solidFill>
              </a:rPr>
              <a:t>Installation Test &amp; Ganglia Monitor</a:t>
            </a:r>
          </a:p>
        </p:txBody>
      </p:sp>
      <p:cxnSp>
        <p:nvCxnSpPr>
          <p:cNvPr id="10" name="PA_直接连接符 9">
            <a:extLst>
              <a:ext uri="{FF2B5EF4-FFF2-40B4-BE49-F238E27FC236}">
                <a16:creationId xmlns:a16="http://schemas.microsoft.com/office/drawing/2014/main" id="{561E68A9-2C5E-454D-BB49-D6BFF6B5B250}"/>
              </a:ext>
            </a:extLst>
          </p:cNvPr>
          <p:cNvCxnSpPr>
            <a:cxnSpLocks/>
          </p:cNvCxnSpPr>
          <p:nvPr>
            <p:custDataLst>
              <p:tags r:id="rId5"/>
            </p:custDataLst>
          </p:nvPr>
        </p:nvCxnSpPr>
        <p:spPr>
          <a:xfrm>
            <a:off x="3483429" y="3848100"/>
            <a:ext cx="7184571"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PA_矩形 1">
            <a:extLst>
              <a:ext uri="{FF2B5EF4-FFF2-40B4-BE49-F238E27FC236}">
                <a16:creationId xmlns:a16="http://schemas.microsoft.com/office/drawing/2014/main" id="{68DCB164-FF76-497A-8E63-B095DDADF3EA}"/>
              </a:ext>
            </a:extLst>
          </p:cNvPr>
          <p:cNvSpPr/>
          <p:nvPr>
            <p:custDataLst>
              <p:tags r:id="rId6"/>
            </p:custDataLst>
          </p:nvPr>
        </p:nvSpPr>
        <p:spPr>
          <a:xfrm>
            <a:off x="3410097" y="3950680"/>
            <a:ext cx="9080499" cy="523220"/>
          </a:xfrm>
          <a:prstGeom prst="rect">
            <a:avLst/>
          </a:prstGeom>
        </p:spPr>
        <p:txBody>
          <a:bodyPr wrap="square">
            <a:spAutoFit/>
          </a:bodyPr>
          <a:lstStyle/>
          <a:p>
            <a:pPr>
              <a:defRPr/>
            </a:pPr>
            <a:r>
              <a:rPr lang="en-US" altLang="zh-CN" sz="1400" dirty="0">
                <a:solidFill>
                  <a:srgbClr val="FFFFFF">
                    <a:lumMod val="65000"/>
                  </a:srgbClr>
                </a:solidFill>
                <a:latin typeface="Gungsuh" panose="02030600000101010101" pitchFamily="18" charset="-127"/>
              </a:rPr>
              <a:t>Some shots to prove the success of software installation and the resource usage using ganglia after running the most computation intensive task.</a:t>
            </a:r>
          </a:p>
        </p:txBody>
      </p:sp>
    </p:spTree>
    <p:custDataLst>
      <p:tags r:id="rId1"/>
    </p:custDataLst>
    <p:extLst>
      <p:ext uri="{BB962C8B-B14F-4D97-AF65-F5344CB8AC3E}">
        <p14:creationId xmlns:p14="http://schemas.microsoft.com/office/powerpoint/2010/main" val="260988272"/>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left)">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anim calcmode="lin" valueType="num">
                                      <p:cBhvr>
                                        <p:cTn id="32" dur="1000" fill="hold"/>
                                        <p:tgtEl>
                                          <p:spTgt spid="2"/>
                                        </p:tgtEl>
                                        <p:attrNameLst>
                                          <p:attrName>ppt_x</p:attrName>
                                        </p:attrNameLst>
                                      </p:cBhvr>
                                      <p:tavLst>
                                        <p:tav tm="0">
                                          <p:val>
                                            <p:strVal val="#ppt_x"/>
                                          </p:val>
                                        </p:tav>
                                        <p:tav tm="100000">
                                          <p:val>
                                            <p:strVal val="#ppt_x"/>
                                          </p:val>
                                        </p:tav>
                                      </p:tavLst>
                                    </p:anim>
                                    <p:anim calcmode="lin" valueType="num">
                                      <p:cBhvr>
                                        <p:cTn id="3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P spid="4" grpId="0"/>
      <p:bldP spid="5" grpId="0" animBg="1" autoUpdateAnimBg="0"/>
      <p:bldP spid="2" grpId="0" animBg="1"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34912" y="102139"/>
            <a:ext cx="10831851" cy="684501"/>
            <a:chOff x="349800" y="270568"/>
            <a:chExt cx="4392045" cy="513375"/>
          </a:xfrm>
        </p:grpSpPr>
        <p:sp>
          <p:nvSpPr>
            <p:cNvPr id="12" name="PA_文本框 1">
              <a:extLst>
                <a:ext uri="{FF2B5EF4-FFF2-40B4-BE49-F238E27FC236}">
                  <a16:creationId xmlns:a16="http://schemas.microsoft.com/office/drawing/2014/main" id="{95CA5390-EAD3-40A5-BF6F-C69AB99948CD}"/>
                </a:ext>
              </a:extLst>
            </p:cNvPr>
            <p:cNvSpPr txBox="1"/>
            <p:nvPr>
              <p:custDataLst>
                <p:tags r:id="rId1"/>
              </p:custDataLst>
            </p:nvPr>
          </p:nvSpPr>
          <p:spPr>
            <a:xfrm>
              <a:off x="349800" y="270568"/>
              <a:ext cx="1052314" cy="355962"/>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2.1. Installation Test</a:t>
              </a:r>
            </a:p>
          </p:txBody>
        </p:sp>
        <p:sp>
          <p:nvSpPr>
            <p:cNvPr id="14" name="PA_文本框 1">
              <a:extLst>
                <a:ext uri="{FF2B5EF4-FFF2-40B4-BE49-F238E27FC236}">
                  <a16:creationId xmlns:a16="http://schemas.microsoft.com/office/drawing/2014/main" id="{BA0F9515-D5AE-4BED-A481-29A81D6010FD}"/>
                </a:ext>
              </a:extLst>
            </p:cNvPr>
            <p:cNvSpPr txBox="1"/>
            <p:nvPr>
              <p:custDataLst>
                <p:tags r:id="rId2"/>
              </p:custDataLst>
            </p:nvPr>
          </p:nvSpPr>
          <p:spPr>
            <a:xfrm>
              <a:off x="349800" y="547436"/>
              <a:ext cx="4392045" cy="236507"/>
            </a:xfrm>
            <a:prstGeom prst="rect">
              <a:avLst/>
            </a:prstGeom>
            <a:noFill/>
          </p:spPr>
          <p:txBody>
            <a:bodyPr wrap="square" lIns="0" tIns="0" rIns="0" rtlCol="0">
              <a:spAutoFit/>
            </a:bodyPr>
            <a:lstStyle/>
            <a:p>
              <a:pPr>
                <a:lnSpc>
                  <a:spcPts val="2300"/>
                </a:lnSpc>
              </a:pPr>
              <a:r>
                <a:rPr lang="en-US" altLang="zh-CN" sz="1400" dirty="0">
                  <a:solidFill>
                    <a:srgbClr val="E7E6E6">
                      <a:lumMod val="50000"/>
                    </a:srgbClr>
                  </a:solidFill>
                  <a:cs typeface="+mn-ea"/>
                  <a:sym typeface="+mn-lt"/>
                </a:rPr>
                <a:t>A timeline in spark of a test program of our own code.</a:t>
              </a:r>
            </a:p>
          </p:txBody>
        </p:sp>
      </p:grpSp>
      <p:pic>
        <p:nvPicPr>
          <p:cNvPr id="2" name="图片 1">
            <a:extLst>
              <a:ext uri="{FF2B5EF4-FFF2-40B4-BE49-F238E27FC236}">
                <a16:creationId xmlns:a16="http://schemas.microsoft.com/office/drawing/2014/main" id="{F6B2662F-0756-4225-96E7-A7CFD129A1C4}"/>
              </a:ext>
            </a:extLst>
          </p:cNvPr>
          <p:cNvPicPr>
            <a:picLocks noChangeAspect="1"/>
          </p:cNvPicPr>
          <p:nvPr/>
        </p:nvPicPr>
        <p:blipFill>
          <a:blip r:embed="rId5"/>
          <a:stretch>
            <a:fillRect/>
          </a:stretch>
        </p:blipFill>
        <p:spPr>
          <a:xfrm>
            <a:off x="606998" y="782576"/>
            <a:ext cx="10559765" cy="4932667"/>
          </a:xfrm>
          <a:prstGeom prst="rect">
            <a:avLst/>
          </a:prstGeom>
        </p:spPr>
      </p:pic>
      <p:sp>
        <p:nvSpPr>
          <p:cNvPr id="9" name="矩形 8">
            <a:extLst>
              <a:ext uri="{FF2B5EF4-FFF2-40B4-BE49-F238E27FC236}">
                <a16:creationId xmlns:a16="http://schemas.microsoft.com/office/drawing/2014/main" id="{ED21C0A2-E746-4F75-98F5-A0657C6FF503}"/>
              </a:ext>
            </a:extLst>
          </p:cNvPr>
          <p:cNvSpPr/>
          <p:nvPr/>
        </p:nvSpPr>
        <p:spPr>
          <a:xfrm>
            <a:off x="606998" y="5921063"/>
            <a:ext cx="11729709" cy="465640"/>
          </a:xfrm>
          <a:prstGeom prst="rect">
            <a:avLst/>
          </a:prstGeom>
        </p:spPr>
        <p:txBody>
          <a:bodyPr wrap="square">
            <a:spAutoFit/>
          </a:bodyPr>
          <a:lstStyle/>
          <a:p>
            <a:pPr>
              <a:lnSpc>
                <a:spcPct val="150000"/>
              </a:lnSpc>
            </a:pPr>
            <a:r>
              <a:rPr lang="en-US" altLang="zh-CN" dirty="0">
                <a:solidFill>
                  <a:schemeClr val="tx1">
                    <a:lumMod val="85000"/>
                    <a:lumOff val="15000"/>
                  </a:schemeClr>
                </a:solidFill>
              </a:rPr>
              <a:t>We can find some separated tasks in this graph, and it cost 13min to get the result.</a:t>
            </a:r>
            <a:endParaRPr lang="zh-CN" altLang="en-US" dirty="0">
              <a:solidFill>
                <a:schemeClr val="tx1">
                  <a:lumMod val="85000"/>
                  <a:lumOff val="15000"/>
                </a:schemeClr>
              </a:solidFill>
            </a:endParaRPr>
          </a:p>
        </p:txBody>
      </p:sp>
    </p:spTree>
    <p:extLst>
      <p:ext uri="{BB962C8B-B14F-4D97-AF65-F5344CB8AC3E}">
        <p14:creationId xmlns:p14="http://schemas.microsoft.com/office/powerpoint/2010/main" val="3958208784"/>
      </p:ext>
    </p:extLst>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34912" y="102139"/>
            <a:ext cx="10831851" cy="684028"/>
            <a:chOff x="349800" y="270568"/>
            <a:chExt cx="4392045" cy="513020"/>
          </a:xfrm>
        </p:grpSpPr>
        <p:sp>
          <p:nvSpPr>
            <p:cNvPr id="12" name="PA_文本框 1">
              <a:extLst>
                <a:ext uri="{FF2B5EF4-FFF2-40B4-BE49-F238E27FC236}">
                  <a16:creationId xmlns:a16="http://schemas.microsoft.com/office/drawing/2014/main" id="{95CA5390-EAD3-40A5-BF6F-C69AB99948CD}"/>
                </a:ext>
              </a:extLst>
            </p:cNvPr>
            <p:cNvSpPr txBox="1"/>
            <p:nvPr>
              <p:custDataLst>
                <p:tags r:id="rId1"/>
              </p:custDataLst>
            </p:nvPr>
          </p:nvSpPr>
          <p:spPr>
            <a:xfrm>
              <a:off x="349800" y="270568"/>
              <a:ext cx="1052314" cy="355962"/>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2.1. Installation Test</a:t>
              </a:r>
            </a:p>
          </p:txBody>
        </p:sp>
        <p:sp>
          <p:nvSpPr>
            <p:cNvPr id="14" name="PA_文本框 1">
              <a:extLst>
                <a:ext uri="{FF2B5EF4-FFF2-40B4-BE49-F238E27FC236}">
                  <a16:creationId xmlns:a16="http://schemas.microsoft.com/office/drawing/2014/main" id="{BA0F9515-D5AE-4BED-A481-29A81D6010FD}"/>
                </a:ext>
              </a:extLst>
            </p:cNvPr>
            <p:cNvSpPr txBox="1"/>
            <p:nvPr>
              <p:custDataLst>
                <p:tags r:id="rId2"/>
              </p:custDataLst>
            </p:nvPr>
          </p:nvSpPr>
          <p:spPr>
            <a:xfrm>
              <a:off x="349800" y="547081"/>
              <a:ext cx="4392045" cy="236507"/>
            </a:xfrm>
            <a:prstGeom prst="rect">
              <a:avLst/>
            </a:prstGeom>
            <a:noFill/>
          </p:spPr>
          <p:txBody>
            <a:bodyPr wrap="square" lIns="0" tIns="0" rIns="0" rtlCol="0">
              <a:spAutoFit/>
            </a:bodyPr>
            <a:lstStyle/>
            <a:p>
              <a:pPr>
                <a:lnSpc>
                  <a:spcPts val="2300"/>
                </a:lnSpc>
              </a:pPr>
              <a:r>
                <a:rPr lang="en-US" altLang="zh-CN" sz="1400" dirty="0">
                  <a:solidFill>
                    <a:srgbClr val="E7E6E6">
                      <a:lumMod val="50000"/>
                    </a:srgbClr>
                  </a:solidFill>
                  <a:cs typeface="+mn-ea"/>
                  <a:sym typeface="+mn-lt"/>
                </a:rPr>
                <a:t>The information in Hadoop of a test program of our own code.</a:t>
              </a:r>
            </a:p>
          </p:txBody>
        </p:sp>
      </p:grpSp>
      <p:sp>
        <p:nvSpPr>
          <p:cNvPr id="9" name="矩形 8">
            <a:extLst>
              <a:ext uri="{FF2B5EF4-FFF2-40B4-BE49-F238E27FC236}">
                <a16:creationId xmlns:a16="http://schemas.microsoft.com/office/drawing/2014/main" id="{ED21C0A2-E746-4F75-98F5-A0657C6FF503}"/>
              </a:ext>
            </a:extLst>
          </p:cNvPr>
          <p:cNvSpPr/>
          <p:nvPr/>
        </p:nvSpPr>
        <p:spPr>
          <a:xfrm>
            <a:off x="606998" y="5921063"/>
            <a:ext cx="11729709" cy="673005"/>
          </a:xfrm>
          <a:prstGeom prst="rect">
            <a:avLst/>
          </a:prstGeom>
        </p:spPr>
        <p:txBody>
          <a:bodyPr wrap="square">
            <a:spAutoFit/>
          </a:bodyPr>
          <a:lstStyle/>
          <a:p>
            <a:pPr>
              <a:lnSpc>
                <a:spcPct val="150000"/>
              </a:lnSpc>
            </a:pPr>
            <a:r>
              <a:rPr lang="en-US" altLang="zh-CN" sz="2800" dirty="0">
                <a:solidFill>
                  <a:schemeClr val="tx1">
                    <a:lumMod val="85000"/>
                    <a:lumOff val="15000"/>
                  </a:schemeClr>
                </a:solidFill>
              </a:rPr>
              <a:t>We can find some information in this Hadoop web interface. </a:t>
            </a:r>
            <a:endParaRPr lang="zh-CN" altLang="en-US" sz="2800" dirty="0">
              <a:solidFill>
                <a:schemeClr val="tx1">
                  <a:lumMod val="85000"/>
                  <a:lumOff val="15000"/>
                </a:schemeClr>
              </a:solidFill>
            </a:endParaRPr>
          </a:p>
        </p:txBody>
      </p:sp>
      <p:pic>
        <p:nvPicPr>
          <p:cNvPr id="3" name="图片 2">
            <a:extLst>
              <a:ext uri="{FF2B5EF4-FFF2-40B4-BE49-F238E27FC236}">
                <a16:creationId xmlns:a16="http://schemas.microsoft.com/office/drawing/2014/main" id="{D7F378B8-3DF5-4C60-B630-28F9CFB0591D}"/>
              </a:ext>
            </a:extLst>
          </p:cNvPr>
          <p:cNvPicPr>
            <a:picLocks noChangeAspect="1"/>
          </p:cNvPicPr>
          <p:nvPr/>
        </p:nvPicPr>
        <p:blipFill>
          <a:blip r:embed="rId5"/>
          <a:stretch>
            <a:fillRect/>
          </a:stretch>
        </p:blipFill>
        <p:spPr>
          <a:xfrm>
            <a:off x="334911" y="1613895"/>
            <a:ext cx="10831851" cy="4394798"/>
          </a:xfrm>
          <a:prstGeom prst="rect">
            <a:avLst/>
          </a:prstGeom>
        </p:spPr>
      </p:pic>
      <p:pic>
        <p:nvPicPr>
          <p:cNvPr id="4" name="图片 3">
            <a:extLst>
              <a:ext uri="{FF2B5EF4-FFF2-40B4-BE49-F238E27FC236}">
                <a16:creationId xmlns:a16="http://schemas.microsoft.com/office/drawing/2014/main" id="{4689533F-CCD7-4088-8109-1E3CF6D79890}"/>
              </a:ext>
            </a:extLst>
          </p:cNvPr>
          <p:cNvPicPr>
            <a:picLocks noChangeAspect="1"/>
          </p:cNvPicPr>
          <p:nvPr/>
        </p:nvPicPr>
        <p:blipFill>
          <a:blip r:embed="rId6"/>
          <a:stretch>
            <a:fillRect/>
          </a:stretch>
        </p:blipFill>
        <p:spPr>
          <a:xfrm>
            <a:off x="0" y="846668"/>
            <a:ext cx="12192000" cy="497315"/>
          </a:xfrm>
          <a:prstGeom prst="rect">
            <a:avLst/>
          </a:prstGeom>
        </p:spPr>
      </p:pic>
    </p:spTree>
    <p:extLst>
      <p:ext uri="{BB962C8B-B14F-4D97-AF65-F5344CB8AC3E}">
        <p14:creationId xmlns:p14="http://schemas.microsoft.com/office/powerpoint/2010/main" val="1921710356"/>
      </p:ext>
    </p:extLst>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34912" y="102139"/>
            <a:ext cx="10831851" cy="684028"/>
            <a:chOff x="349800" y="270568"/>
            <a:chExt cx="4392045" cy="513020"/>
          </a:xfrm>
        </p:grpSpPr>
        <p:sp>
          <p:nvSpPr>
            <p:cNvPr id="12" name="PA_文本框 1">
              <a:extLst>
                <a:ext uri="{FF2B5EF4-FFF2-40B4-BE49-F238E27FC236}">
                  <a16:creationId xmlns:a16="http://schemas.microsoft.com/office/drawing/2014/main" id="{95CA5390-EAD3-40A5-BF6F-C69AB99948CD}"/>
                </a:ext>
              </a:extLst>
            </p:cNvPr>
            <p:cNvSpPr txBox="1"/>
            <p:nvPr>
              <p:custDataLst>
                <p:tags r:id="rId1"/>
              </p:custDataLst>
            </p:nvPr>
          </p:nvSpPr>
          <p:spPr>
            <a:xfrm>
              <a:off x="349800" y="270568"/>
              <a:ext cx="1090013" cy="355962"/>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2.2. Ganglia Monitor</a:t>
              </a:r>
            </a:p>
          </p:txBody>
        </p:sp>
        <p:sp>
          <p:nvSpPr>
            <p:cNvPr id="14" name="PA_文本框 1">
              <a:extLst>
                <a:ext uri="{FF2B5EF4-FFF2-40B4-BE49-F238E27FC236}">
                  <a16:creationId xmlns:a16="http://schemas.microsoft.com/office/drawing/2014/main" id="{BA0F9515-D5AE-4BED-A481-29A81D6010FD}"/>
                </a:ext>
              </a:extLst>
            </p:cNvPr>
            <p:cNvSpPr txBox="1"/>
            <p:nvPr>
              <p:custDataLst>
                <p:tags r:id="rId2"/>
              </p:custDataLst>
            </p:nvPr>
          </p:nvSpPr>
          <p:spPr>
            <a:xfrm>
              <a:off x="349800" y="547081"/>
              <a:ext cx="4392045" cy="236507"/>
            </a:xfrm>
            <a:prstGeom prst="rect">
              <a:avLst/>
            </a:prstGeom>
            <a:noFill/>
          </p:spPr>
          <p:txBody>
            <a:bodyPr wrap="square" lIns="0" tIns="0" rIns="0" rtlCol="0">
              <a:spAutoFit/>
            </a:bodyPr>
            <a:lstStyle/>
            <a:p>
              <a:pPr>
                <a:lnSpc>
                  <a:spcPts val="2300"/>
                </a:lnSpc>
              </a:pPr>
              <a:r>
                <a:rPr lang="en-US" altLang="zh-CN" sz="1400" dirty="0">
                  <a:solidFill>
                    <a:srgbClr val="E7E6E6">
                      <a:lumMod val="50000"/>
                    </a:srgbClr>
                  </a:solidFill>
                  <a:cs typeface="+mn-ea"/>
                  <a:sym typeface="+mn-lt"/>
                </a:rPr>
                <a:t>The ganglia monitor after we finished the most computation intensive task.</a:t>
              </a:r>
            </a:p>
          </p:txBody>
        </p:sp>
      </p:grpSp>
      <p:sp>
        <p:nvSpPr>
          <p:cNvPr id="9" name="矩形 8">
            <a:extLst>
              <a:ext uri="{FF2B5EF4-FFF2-40B4-BE49-F238E27FC236}">
                <a16:creationId xmlns:a16="http://schemas.microsoft.com/office/drawing/2014/main" id="{ED21C0A2-E746-4F75-98F5-A0657C6FF503}"/>
              </a:ext>
            </a:extLst>
          </p:cNvPr>
          <p:cNvSpPr/>
          <p:nvPr/>
        </p:nvSpPr>
        <p:spPr>
          <a:xfrm>
            <a:off x="406401" y="5298589"/>
            <a:ext cx="11729709" cy="1319336"/>
          </a:xfrm>
          <a:prstGeom prst="rect">
            <a:avLst/>
          </a:prstGeom>
        </p:spPr>
        <p:txBody>
          <a:bodyPr wrap="square">
            <a:spAutoFit/>
          </a:bodyPr>
          <a:lstStyle/>
          <a:p>
            <a:pPr>
              <a:lnSpc>
                <a:spcPct val="150000"/>
              </a:lnSpc>
            </a:pPr>
            <a:r>
              <a:rPr lang="en-US" altLang="zh-CN" sz="2800" dirty="0">
                <a:solidFill>
                  <a:schemeClr val="tx1">
                    <a:lumMod val="85000"/>
                    <a:lumOff val="15000"/>
                  </a:schemeClr>
                </a:solidFill>
              </a:rPr>
              <a:t>At the beginning when we run the code, all screens about slaves are red. </a:t>
            </a:r>
          </a:p>
          <a:p>
            <a:pPr>
              <a:lnSpc>
                <a:spcPct val="150000"/>
              </a:lnSpc>
            </a:pPr>
            <a:r>
              <a:rPr lang="en-US" altLang="zh-CN" sz="2800" dirty="0">
                <a:solidFill>
                  <a:schemeClr val="tx1">
                    <a:lumMod val="85000"/>
                    <a:lumOff val="15000"/>
                  </a:schemeClr>
                </a:solidFill>
              </a:rPr>
              <a:t>After finished the whole process, machines become green gradually. </a:t>
            </a:r>
            <a:endParaRPr lang="zh-CN" altLang="en-US" sz="2800" dirty="0">
              <a:solidFill>
                <a:schemeClr val="tx1">
                  <a:lumMod val="85000"/>
                  <a:lumOff val="15000"/>
                </a:schemeClr>
              </a:solidFill>
            </a:endParaRPr>
          </a:p>
        </p:txBody>
      </p:sp>
      <p:pic>
        <p:nvPicPr>
          <p:cNvPr id="5" name="图片 4">
            <a:extLst>
              <a:ext uri="{FF2B5EF4-FFF2-40B4-BE49-F238E27FC236}">
                <a16:creationId xmlns:a16="http://schemas.microsoft.com/office/drawing/2014/main" id="{2961278D-BDBA-4A27-9D56-CC91CFF11F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401" y="1955078"/>
            <a:ext cx="5489679" cy="2947843"/>
          </a:xfrm>
          <a:prstGeom prst="rect">
            <a:avLst/>
          </a:prstGeom>
        </p:spPr>
      </p:pic>
      <p:pic>
        <p:nvPicPr>
          <p:cNvPr id="7" name="图片 6">
            <a:extLst>
              <a:ext uri="{FF2B5EF4-FFF2-40B4-BE49-F238E27FC236}">
                <a16:creationId xmlns:a16="http://schemas.microsoft.com/office/drawing/2014/main" id="{A4CF0F1C-D5C7-49A4-AC60-38C9467888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48141" y="2098904"/>
            <a:ext cx="5582043" cy="2660192"/>
          </a:xfrm>
          <a:prstGeom prst="rect">
            <a:avLst/>
          </a:prstGeom>
        </p:spPr>
      </p:pic>
      <p:sp>
        <p:nvSpPr>
          <p:cNvPr id="15" name="矩形 14">
            <a:extLst>
              <a:ext uri="{FF2B5EF4-FFF2-40B4-BE49-F238E27FC236}">
                <a16:creationId xmlns:a16="http://schemas.microsoft.com/office/drawing/2014/main" id="{A8D29784-F1C7-4647-854F-3744D8AF23BB}"/>
              </a:ext>
            </a:extLst>
          </p:cNvPr>
          <p:cNvSpPr/>
          <p:nvPr/>
        </p:nvSpPr>
        <p:spPr>
          <a:xfrm>
            <a:off x="2126380" y="830483"/>
            <a:ext cx="11729709" cy="838884"/>
          </a:xfrm>
          <a:prstGeom prst="rect">
            <a:avLst/>
          </a:prstGeom>
        </p:spPr>
        <p:txBody>
          <a:bodyPr wrap="square">
            <a:spAutoFit/>
          </a:bodyPr>
          <a:lstStyle/>
          <a:p>
            <a:pPr>
              <a:lnSpc>
                <a:spcPct val="150000"/>
              </a:lnSpc>
            </a:pPr>
            <a:r>
              <a:rPr lang="en-US" altLang="zh-CN" sz="3600" dirty="0">
                <a:solidFill>
                  <a:schemeClr val="tx1">
                    <a:lumMod val="85000"/>
                    <a:lumOff val="15000"/>
                  </a:schemeClr>
                </a:solidFill>
              </a:rPr>
              <a:t>Begin                            	     End</a:t>
            </a:r>
            <a:endParaRPr lang="zh-CN" altLang="en-US" sz="3600" dirty="0">
              <a:solidFill>
                <a:schemeClr val="tx1">
                  <a:lumMod val="85000"/>
                  <a:lumOff val="15000"/>
                </a:schemeClr>
              </a:solidFill>
            </a:endParaRPr>
          </a:p>
        </p:txBody>
      </p:sp>
    </p:spTree>
    <p:extLst>
      <p:ext uri="{BB962C8B-B14F-4D97-AF65-F5344CB8AC3E}">
        <p14:creationId xmlns:p14="http://schemas.microsoft.com/office/powerpoint/2010/main" val="3817915015"/>
      </p:ext>
    </p:extLst>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down)">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_矩形 2">
            <a:extLst>
              <a:ext uri="{FF2B5EF4-FFF2-40B4-BE49-F238E27FC236}">
                <a16:creationId xmlns:a16="http://schemas.microsoft.com/office/drawing/2014/main" id="{DE7714CF-4288-4227-BA0F-A241C26A7CF5}"/>
              </a:ext>
            </a:extLst>
          </p:cNvPr>
          <p:cNvSpPr/>
          <p:nvPr>
            <p:custDataLst>
              <p:tags r:id="rId2"/>
            </p:custDataLst>
          </p:nvPr>
        </p:nvSpPr>
        <p:spPr>
          <a:xfrm>
            <a:off x="1524002" y="2711451"/>
            <a:ext cx="1573213" cy="15367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en-US" altLang="zh-CN" sz="6000" dirty="0">
                <a:solidFill>
                  <a:srgbClr val="FCFCFC"/>
                </a:solidFill>
                <a:latin typeface="Gungsuh" panose="02030600000101010101" pitchFamily="18" charset="-127"/>
              </a:rPr>
              <a:t>03</a:t>
            </a:r>
            <a:endParaRPr lang="zh-CN" altLang="en-US" sz="6000" dirty="0">
              <a:solidFill>
                <a:srgbClr val="FCFCFC"/>
              </a:solidFill>
              <a:latin typeface="Gungsuh" panose="02030600000101010101" pitchFamily="18" charset="-127"/>
            </a:endParaRPr>
          </a:p>
        </p:txBody>
      </p:sp>
      <p:sp>
        <p:nvSpPr>
          <p:cNvPr id="4" name="PA_文本框 3">
            <a:extLst>
              <a:ext uri="{FF2B5EF4-FFF2-40B4-BE49-F238E27FC236}">
                <a16:creationId xmlns:a16="http://schemas.microsoft.com/office/drawing/2014/main" id="{92CF3A66-E572-4B18-A5C8-065820B5702B}"/>
              </a:ext>
            </a:extLst>
          </p:cNvPr>
          <p:cNvSpPr txBox="1"/>
          <p:nvPr>
            <p:custDataLst>
              <p:tags r:id="rId3"/>
            </p:custDataLst>
          </p:nvPr>
        </p:nvSpPr>
        <p:spPr>
          <a:xfrm>
            <a:off x="1460502" y="2727325"/>
            <a:ext cx="1636713" cy="400051"/>
          </a:xfrm>
          <a:prstGeom prst="rect">
            <a:avLst/>
          </a:prstGeom>
          <a:noFill/>
        </p:spPr>
        <p:txBody>
          <a:bodyPr lIns="0" rIns="0"/>
          <a:lstStyle/>
          <a:p>
            <a:pPr algn="r">
              <a:defRPr/>
            </a:pPr>
            <a:r>
              <a:rPr lang="en-US" altLang="zh-CN" sz="2000" spc="500" dirty="0">
                <a:solidFill>
                  <a:srgbClr val="FCFCFC"/>
                </a:solidFill>
                <a:latin typeface="Gungsuh" panose="02030600000101010101" pitchFamily="18" charset="-127"/>
              </a:rPr>
              <a:t>PART</a:t>
            </a:r>
            <a:endParaRPr lang="zh-CN" altLang="en-US" sz="2000" spc="500" dirty="0">
              <a:solidFill>
                <a:srgbClr val="FCFCFC"/>
              </a:solidFill>
              <a:latin typeface="Gungsuh" panose="02030600000101010101" pitchFamily="18" charset="-127"/>
            </a:endParaRPr>
          </a:p>
        </p:txBody>
      </p:sp>
      <p:sp>
        <p:nvSpPr>
          <p:cNvPr id="5" name="PA_文本框 4">
            <a:extLst>
              <a:ext uri="{FF2B5EF4-FFF2-40B4-BE49-F238E27FC236}">
                <a16:creationId xmlns:a16="http://schemas.microsoft.com/office/drawing/2014/main" id="{B1ACFA47-5D0F-4092-9710-34F09863DC97}"/>
              </a:ext>
            </a:extLst>
          </p:cNvPr>
          <p:cNvSpPr txBox="1"/>
          <p:nvPr>
            <p:custDataLst>
              <p:tags r:id="rId4"/>
            </p:custDataLst>
          </p:nvPr>
        </p:nvSpPr>
        <p:spPr>
          <a:xfrm>
            <a:off x="3160715" y="3127376"/>
            <a:ext cx="7570787" cy="1136651"/>
          </a:xfrm>
          <a:prstGeom prst="rect">
            <a:avLst/>
          </a:prstGeom>
          <a:noFill/>
        </p:spPr>
        <p:txBody>
          <a:bodyPr rIns="360000">
            <a:noAutofit/>
          </a:bodyPr>
          <a:lstStyle/>
          <a:p>
            <a:pPr algn="r">
              <a:defRPr/>
            </a:pPr>
            <a:r>
              <a:rPr lang="en-US" altLang="zh-CN" sz="3200" dirty="0">
                <a:solidFill>
                  <a:srgbClr val="063D54">
                    <a:lumMod val="75000"/>
                  </a:srgbClr>
                </a:solidFill>
              </a:rPr>
              <a:t>Configuration Design &amp; Key Features</a:t>
            </a:r>
          </a:p>
        </p:txBody>
      </p:sp>
      <p:cxnSp>
        <p:nvCxnSpPr>
          <p:cNvPr id="10" name="PA_直接连接符 9">
            <a:extLst>
              <a:ext uri="{FF2B5EF4-FFF2-40B4-BE49-F238E27FC236}">
                <a16:creationId xmlns:a16="http://schemas.microsoft.com/office/drawing/2014/main" id="{561E68A9-2C5E-454D-BB49-D6BFF6B5B250}"/>
              </a:ext>
            </a:extLst>
          </p:cNvPr>
          <p:cNvCxnSpPr>
            <a:cxnSpLocks/>
          </p:cNvCxnSpPr>
          <p:nvPr>
            <p:custDataLst>
              <p:tags r:id="rId5"/>
            </p:custDataLst>
          </p:nvPr>
        </p:nvCxnSpPr>
        <p:spPr>
          <a:xfrm>
            <a:off x="3483429" y="3848100"/>
            <a:ext cx="7184571"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PA_矩形 1">
            <a:extLst>
              <a:ext uri="{FF2B5EF4-FFF2-40B4-BE49-F238E27FC236}">
                <a16:creationId xmlns:a16="http://schemas.microsoft.com/office/drawing/2014/main" id="{68DCB164-FF76-497A-8E63-B095DDADF3EA}"/>
              </a:ext>
            </a:extLst>
          </p:cNvPr>
          <p:cNvSpPr/>
          <p:nvPr>
            <p:custDataLst>
              <p:tags r:id="rId6"/>
            </p:custDataLst>
          </p:nvPr>
        </p:nvSpPr>
        <p:spPr>
          <a:xfrm>
            <a:off x="3410097" y="3950680"/>
            <a:ext cx="8671067" cy="523220"/>
          </a:xfrm>
          <a:prstGeom prst="rect">
            <a:avLst/>
          </a:prstGeom>
        </p:spPr>
        <p:txBody>
          <a:bodyPr wrap="square">
            <a:spAutoFit/>
          </a:bodyPr>
          <a:lstStyle/>
          <a:p>
            <a:pPr>
              <a:defRPr/>
            </a:pPr>
            <a:r>
              <a:rPr lang="en-US" altLang="zh-CN" sz="1400" dirty="0">
                <a:solidFill>
                  <a:srgbClr val="FFFFFF">
                    <a:lumMod val="65000"/>
                  </a:srgbClr>
                </a:solidFill>
                <a:latin typeface="Gungsuh" panose="02030600000101010101" pitchFamily="18" charset="-127"/>
              </a:rPr>
              <a:t>1)Summary of the configurations of Hadoop and Spark; 2)Key features/functions/algorithm</a:t>
            </a:r>
          </a:p>
        </p:txBody>
      </p:sp>
    </p:spTree>
    <p:custDataLst>
      <p:tags r:id="rId1"/>
    </p:custDataLst>
    <p:extLst>
      <p:ext uri="{BB962C8B-B14F-4D97-AF65-F5344CB8AC3E}">
        <p14:creationId xmlns:p14="http://schemas.microsoft.com/office/powerpoint/2010/main" val="960680635"/>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left)">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anim calcmode="lin" valueType="num">
                                      <p:cBhvr>
                                        <p:cTn id="32" dur="1000" fill="hold"/>
                                        <p:tgtEl>
                                          <p:spTgt spid="2"/>
                                        </p:tgtEl>
                                        <p:attrNameLst>
                                          <p:attrName>ppt_x</p:attrName>
                                        </p:attrNameLst>
                                      </p:cBhvr>
                                      <p:tavLst>
                                        <p:tav tm="0">
                                          <p:val>
                                            <p:strVal val="#ppt_x"/>
                                          </p:val>
                                        </p:tav>
                                        <p:tav tm="100000">
                                          <p:val>
                                            <p:strVal val="#ppt_x"/>
                                          </p:val>
                                        </p:tav>
                                      </p:tavLst>
                                    </p:anim>
                                    <p:anim calcmode="lin" valueType="num">
                                      <p:cBhvr>
                                        <p:cTn id="3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P spid="4" grpId="0"/>
      <p:bldP spid="5" grpId="0" animBg="1" autoUpdateAnimBg="0"/>
      <p:bldP spid="2" grpId="0" animBg="1"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34912" y="57032"/>
            <a:ext cx="3666174" cy="684027"/>
            <a:chOff x="349800" y="270568"/>
            <a:chExt cx="1486542" cy="513020"/>
          </a:xfrm>
        </p:grpSpPr>
        <p:sp>
          <p:nvSpPr>
            <p:cNvPr id="12" name="PA_文本框 1">
              <a:extLst>
                <a:ext uri="{FF2B5EF4-FFF2-40B4-BE49-F238E27FC236}">
                  <a16:creationId xmlns:a16="http://schemas.microsoft.com/office/drawing/2014/main" id="{95CA5390-EAD3-40A5-BF6F-C69AB99948CD}"/>
                </a:ext>
              </a:extLst>
            </p:cNvPr>
            <p:cNvSpPr txBox="1"/>
            <p:nvPr>
              <p:custDataLst>
                <p:tags r:id="rId2"/>
              </p:custDataLst>
            </p:nvPr>
          </p:nvSpPr>
          <p:spPr>
            <a:xfrm>
              <a:off x="349800" y="270568"/>
              <a:ext cx="1359753" cy="355963"/>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3.1. </a:t>
              </a:r>
              <a:r>
                <a:rPr lang="en-US" altLang="zh-CN" sz="2400" dirty="0">
                  <a:solidFill>
                    <a:srgbClr val="063D54">
                      <a:lumMod val="75000"/>
                    </a:srgbClr>
                  </a:solidFill>
                </a:rPr>
                <a:t>Configuration Design</a:t>
              </a:r>
              <a:endParaRPr lang="en-US" altLang="zh-CN" sz="2400" dirty="0">
                <a:solidFill>
                  <a:srgbClr val="063D54"/>
                </a:solidFill>
                <a:cs typeface="+mn-ea"/>
                <a:sym typeface="+mn-lt"/>
              </a:endParaRPr>
            </a:p>
          </p:txBody>
        </p:sp>
        <p:sp>
          <p:nvSpPr>
            <p:cNvPr id="14" name="PA_文本框 1">
              <a:extLst>
                <a:ext uri="{FF2B5EF4-FFF2-40B4-BE49-F238E27FC236}">
                  <a16:creationId xmlns:a16="http://schemas.microsoft.com/office/drawing/2014/main" id="{BA0F9515-D5AE-4BED-A481-29A81D6010FD}"/>
                </a:ext>
              </a:extLst>
            </p:cNvPr>
            <p:cNvSpPr txBox="1"/>
            <p:nvPr>
              <p:custDataLst>
                <p:tags r:id="rId3"/>
              </p:custDataLst>
            </p:nvPr>
          </p:nvSpPr>
          <p:spPr>
            <a:xfrm>
              <a:off x="349800" y="547081"/>
              <a:ext cx="1486542" cy="236507"/>
            </a:xfrm>
            <a:prstGeom prst="rect">
              <a:avLst/>
            </a:prstGeom>
            <a:noFill/>
          </p:spPr>
          <p:txBody>
            <a:bodyPr wrap="square" lIns="0" tIns="0" rIns="0" rtlCol="0">
              <a:spAutoFit/>
            </a:bodyPr>
            <a:lstStyle/>
            <a:p>
              <a:pPr>
                <a:lnSpc>
                  <a:spcPts val="2300"/>
                </a:lnSpc>
              </a:pPr>
              <a:endParaRPr lang="en-US" altLang="zh-CN" sz="1400" dirty="0">
                <a:solidFill>
                  <a:srgbClr val="E7E6E6">
                    <a:lumMod val="50000"/>
                  </a:srgbClr>
                </a:solidFill>
                <a:cs typeface="+mn-ea"/>
                <a:sym typeface="+mn-lt"/>
              </a:endParaRPr>
            </a:p>
          </p:txBody>
        </p:sp>
      </p:grpSp>
      <p:sp>
        <p:nvSpPr>
          <p:cNvPr id="9" name="PA_文本框 1">
            <a:extLst>
              <a:ext uri="{FF2B5EF4-FFF2-40B4-BE49-F238E27FC236}">
                <a16:creationId xmlns:a16="http://schemas.microsoft.com/office/drawing/2014/main" id="{CF25A00A-586F-4445-B368-7EDCE76F989B}"/>
              </a:ext>
            </a:extLst>
          </p:cNvPr>
          <p:cNvSpPr txBox="1"/>
          <p:nvPr>
            <p:custDataLst>
              <p:tags r:id="rId1"/>
            </p:custDataLst>
          </p:nvPr>
        </p:nvSpPr>
        <p:spPr>
          <a:xfrm>
            <a:off x="680074" y="467839"/>
            <a:ext cx="10831851" cy="315343"/>
          </a:xfrm>
          <a:prstGeom prst="rect">
            <a:avLst/>
          </a:prstGeom>
          <a:noFill/>
        </p:spPr>
        <p:txBody>
          <a:bodyPr wrap="square" lIns="0" tIns="0" rIns="0" rtlCol="0">
            <a:spAutoFit/>
          </a:bodyPr>
          <a:lstStyle/>
          <a:p>
            <a:pPr>
              <a:lnSpc>
                <a:spcPts val="2300"/>
              </a:lnSpc>
            </a:pPr>
            <a:r>
              <a:rPr lang="en-US" altLang="zh-CN" sz="1400" dirty="0">
                <a:solidFill>
                  <a:srgbClr val="E7E6E6">
                    <a:lumMod val="50000"/>
                  </a:srgbClr>
                </a:solidFill>
                <a:cs typeface="+mn-ea"/>
                <a:sym typeface="+mn-lt"/>
              </a:rPr>
              <a:t>3.1.1 The configuration files of Hadoop</a:t>
            </a:r>
          </a:p>
        </p:txBody>
      </p:sp>
      <p:pic>
        <p:nvPicPr>
          <p:cNvPr id="3" name="图片 2">
            <a:extLst>
              <a:ext uri="{FF2B5EF4-FFF2-40B4-BE49-F238E27FC236}">
                <a16:creationId xmlns:a16="http://schemas.microsoft.com/office/drawing/2014/main" id="{98610C65-F59E-4851-B8BD-87BD86DCCF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5397" y="900334"/>
            <a:ext cx="6751955" cy="3414340"/>
          </a:xfrm>
          <a:prstGeom prst="rect">
            <a:avLst/>
          </a:prstGeom>
        </p:spPr>
      </p:pic>
      <p:pic>
        <p:nvPicPr>
          <p:cNvPr id="5" name="图片 4">
            <a:extLst>
              <a:ext uri="{FF2B5EF4-FFF2-40B4-BE49-F238E27FC236}">
                <a16:creationId xmlns:a16="http://schemas.microsoft.com/office/drawing/2014/main" id="{D0BE7E2A-F547-4EFF-960C-7497214812B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5397" y="3676242"/>
            <a:ext cx="7963309" cy="2756042"/>
          </a:xfrm>
          <a:prstGeom prst="rect">
            <a:avLst/>
          </a:prstGeom>
        </p:spPr>
      </p:pic>
      <p:sp>
        <p:nvSpPr>
          <p:cNvPr id="6" name="文本框 5">
            <a:extLst>
              <a:ext uri="{FF2B5EF4-FFF2-40B4-BE49-F238E27FC236}">
                <a16:creationId xmlns:a16="http://schemas.microsoft.com/office/drawing/2014/main" id="{574BA7A8-9C72-41E4-915E-0A515A3AF853}"/>
              </a:ext>
            </a:extLst>
          </p:cNvPr>
          <p:cNvSpPr txBox="1"/>
          <p:nvPr/>
        </p:nvSpPr>
        <p:spPr>
          <a:xfrm>
            <a:off x="4368799" y="2170545"/>
            <a:ext cx="2466109" cy="523220"/>
          </a:xfrm>
          <a:prstGeom prst="rect">
            <a:avLst/>
          </a:prstGeom>
          <a:noFill/>
        </p:spPr>
        <p:txBody>
          <a:bodyPr wrap="square" rtlCol="0">
            <a:spAutoFit/>
          </a:bodyPr>
          <a:lstStyle/>
          <a:p>
            <a:r>
              <a:rPr lang="en-US" altLang="zh-CN" sz="2800" b="1" dirty="0">
                <a:solidFill>
                  <a:schemeClr val="bg1"/>
                </a:solidFill>
              </a:rPr>
              <a:t>core-site.xml</a:t>
            </a:r>
            <a:endParaRPr lang="zh-CN" altLang="en-US" sz="2800" b="1" dirty="0">
              <a:solidFill>
                <a:schemeClr val="bg1"/>
              </a:solidFill>
            </a:endParaRPr>
          </a:p>
        </p:txBody>
      </p:sp>
      <p:sp>
        <p:nvSpPr>
          <p:cNvPr id="11" name="文本框 10">
            <a:extLst>
              <a:ext uri="{FF2B5EF4-FFF2-40B4-BE49-F238E27FC236}">
                <a16:creationId xmlns:a16="http://schemas.microsoft.com/office/drawing/2014/main" id="{D0231726-8D9A-4A6D-B8D9-A235F01B4F99}"/>
              </a:ext>
            </a:extLst>
          </p:cNvPr>
          <p:cNvSpPr txBox="1"/>
          <p:nvPr/>
        </p:nvSpPr>
        <p:spPr>
          <a:xfrm>
            <a:off x="1065265" y="3896118"/>
            <a:ext cx="2466109" cy="523220"/>
          </a:xfrm>
          <a:prstGeom prst="rect">
            <a:avLst/>
          </a:prstGeom>
          <a:noFill/>
        </p:spPr>
        <p:txBody>
          <a:bodyPr wrap="square" rtlCol="0">
            <a:spAutoFit/>
          </a:bodyPr>
          <a:lstStyle/>
          <a:p>
            <a:r>
              <a:rPr lang="en-US" altLang="zh-CN" sz="2800" b="1" dirty="0">
                <a:solidFill>
                  <a:schemeClr val="bg1"/>
                </a:solidFill>
              </a:rPr>
              <a:t>hdfs-site.xml</a:t>
            </a:r>
            <a:endParaRPr lang="zh-CN" altLang="en-US" sz="2800" b="1" dirty="0">
              <a:solidFill>
                <a:schemeClr val="bg1"/>
              </a:solidFill>
            </a:endParaRPr>
          </a:p>
        </p:txBody>
      </p:sp>
      <p:pic>
        <p:nvPicPr>
          <p:cNvPr id="13" name="图片 12">
            <a:extLst>
              <a:ext uri="{FF2B5EF4-FFF2-40B4-BE49-F238E27FC236}">
                <a16:creationId xmlns:a16="http://schemas.microsoft.com/office/drawing/2014/main" id="{0FD28F63-10BA-4B69-94ED-ED09A498C883}"/>
              </a:ext>
            </a:extLst>
          </p:cNvPr>
          <p:cNvPicPr>
            <a:picLocks noChangeAspect="1"/>
          </p:cNvPicPr>
          <p:nvPr/>
        </p:nvPicPr>
        <p:blipFill>
          <a:blip r:embed="rId8"/>
          <a:stretch>
            <a:fillRect/>
          </a:stretch>
        </p:blipFill>
        <p:spPr>
          <a:xfrm>
            <a:off x="7064553" y="1095078"/>
            <a:ext cx="4972050" cy="2476500"/>
          </a:xfrm>
          <a:prstGeom prst="rect">
            <a:avLst/>
          </a:prstGeom>
        </p:spPr>
      </p:pic>
      <p:sp>
        <p:nvSpPr>
          <p:cNvPr id="15" name="文本框 14">
            <a:extLst>
              <a:ext uri="{FF2B5EF4-FFF2-40B4-BE49-F238E27FC236}">
                <a16:creationId xmlns:a16="http://schemas.microsoft.com/office/drawing/2014/main" id="{339445F1-7A0B-4095-BDBE-0461E2211E29}"/>
              </a:ext>
            </a:extLst>
          </p:cNvPr>
          <p:cNvSpPr txBox="1"/>
          <p:nvPr/>
        </p:nvSpPr>
        <p:spPr>
          <a:xfrm>
            <a:off x="8539017" y="1082370"/>
            <a:ext cx="3497586" cy="523220"/>
          </a:xfrm>
          <a:prstGeom prst="rect">
            <a:avLst/>
          </a:prstGeom>
          <a:noFill/>
        </p:spPr>
        <p:txBody>
          <a:bodyPr wrap="square" rtlCol="0">
            <a:spAutoFit/>
          </a:bodyPr>
          <a:lstStyle/>
          <a:p>
            <a:r>
              <a:rPr lang="en-US" altLang="zh-CN" sz="2800" b="1" dirty="0">
                <a:solidFill>
                  <a:schemeClr val="bg1"/>
                </a:solidFill>
              </a:rPr>
              <a:t>mapred-site.xml</a:t>
            </a:r>
            <a:endParaRPr lang="zh-CN" altLang="en-US" sz="2800" b="1" dirty="0">
              <a:solidFill>
                <a:schemeClr val="bg1"/>
              </a:solidFill>
            </a:endParaRPr>
          </a:p>
        </p:txBody>
      </p:sp>
      <p:pic>
        <p:nvPicPr>
          <p:cNvPr id="18" name="图片 17">
            <a:extLst>
              <a:ext uri="{FF2B5EF4-FFF2-40B4-BE49-F238E27FC236}">
                <a16:creationId xmlns:a16="http://schemas.microsoft.com/office/drawing/2014/main" id="{2E551664-0703-42D5-AE29-DC742EAF2940}"/>
              </a:ext>
            </a:extLst>
          </p:cNvPr>
          <p:cNvPicPr>
            <a:picLocks noChangeAspect="1"/>
          </p:cNvPicPr>
          <p:nvPr/>
        </p:nvPicPr>
        <p:blipFill>
          <a:blip r:embed="rId9"/>
          <a:stretch>
            <a:fillRect/>
          </a:stretch>
        </p:blipFill>
        <p:spPr>
          <a:xfrm>
            <a:off x="3949878" y="4008548"/>
            <a:ext cx="8086725" cy="2543175"/>
          </a:xfrm>
          <a:prstGeom prst="rect">
            <a:avLst/>
          </a:prstGeom>
        </p:spPr>
      </p:pic>
      <p:sp>
        <p:nvSpPr>
          <p:cNvPr id="19" name="文本框 18">
            <a:extLst>
              <a:ext uri="{FF2B5EF4-FFF2-40B4-BE49-F238E27FC236}">
                <a16:creationId xmlns:a16="http://schemas.microsoft.com/office/drawing/2014/main" id="{3A400545-2D63-4874-ABD8-E45F5EC8406D}"/>
              </a:ext>
            </a:extLst>
          </p:cNvPr>
          <p:cNvSpPr txBox="1"/>
          <p:nvPr/>
        </p:nvSpPr>
        <p:spPr>
          <a:xfrm>
            <a:off x="8118706" y="4314674"/>
            <a:ext cx="2466109" cy="523220"/>
          </a:xfrm>
          <a:prstGeom prst="rect">
            <a:avLst/>
          </a:prstGeom>
          <a:noFill/>
        </p:spPr>
        <p:txBody>
          <a:bodyPr wrap="square" rtlCol="0">
            <a:spAutoFit/>
          </a:bodyPr>
          <a:lstStyle/>
          <a:p>
            <a:r>
              <a:rPr lang="en-US" altLang="zh-CN" sz="2800" b="1" dirty="0">
                <a:solidFill>
                  <a:schemeClr val="bg1"/>
                </a:solidFill>
              </a:rPr>
              <a:t>yarn-site.xml</a:t>
            </a:r>
            <a:endParaRPr lang="zh-CN" altLang="en-US" sz="2800" b="1" dirty="0">
              <a:solidFill>
                <a:schemeClr val="bg1"/>
              </a:solidFill>
            </a:endParaRPr>
          </a:p>
        </p:txBody>
      </p:sp>
    </p:spTree>
    <p:extLst>
      <p:ext uri="{BB962C8B-B14F-4D97-AF65-F5344CB8AC3E}">
        <p14:creationId xmlns:p14="http://schemas.microsoft.com/office/powerpoint/2010/main" val="2903602629"/>
      </p:ext>
    </p:extLst>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34912" y="57032"/>
            <a:ext cx="3666174" cy="684027"/>
            <a:chOff x="349800" y="270568"/>
            <a:chExt cx="1486542" cy="513020"/>
          </a:xfrm>
        </p:grpSpPr>
        <p:sp>
          <p:nvSpPr>
            <p:cNvPr id="12" name="PA_文本框 1">
              <a:extLst>
                <a:ext uri="{FF2B5EF4-FFF2-40B4-BE49-F238E27FC236}">
                  <a16:creationId xmlns:a16="http://schemas.microsoft.com/office/drawing/2014/main" id="{95CA5390-EAD3-40A5-BF6F-C69AB99948CD}"/>
                </a:ext>
              </a:extLst>
            </p:cNvPr>
            <p:cNvSpPr txBox="1"/>
            <p:nvPr>
              <p:custDataLst>
                <p:tags r:id="rId2"/>
              </p:custDataLst>
            </p:nvPr>
          </p:nvSpPr>
          <p:spPr>
            <a:xfrm>
              <a:off x="349800" y="270568"/>
              <a:ext cx="1359753" cy="355963"/>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3.1. </a:t>
              </a:r>
              <a:r>
                <a:rPr lang="en-US" altLang="zh-CN" sz="2400" dirty="0">
                  <a:solidFill>
                    <a:srgbClr val="063D54">
                      <a:lumMod val="75000"/>
                    </a:srgbClr>
                  </a:solidFill>
                </a:rPr>
                <a:t>Configuration Design</a:t>
              </a:r>
              <a:endParaRPr lang="en-US" altLang="zh-CN" sz="2400" dirty="0">
                <a:solidFill>
                  <a:srgbClr val="063D54"/>
                </a:solidFill>
                <a:cs typeface="+mn-ea"/>
                <a:sym typeface="+mn-lt"/>
              </a:endParaRPr>
            </a:p>
          </p:txBody>
        </p:sp>
        <p:sp>
          <p:nvSpPr>
            <p:cNvPr id="14" name="PA_文本框 1">
              <a:extLst>
                <a:ext uri="{FF2B5EF4-FFF2-40B4-BE49-F238E27FC236}">
                  <a16:creationId xmlns:a16="http://schemas.microsoft.com/office/drawing/2014/main" id="{BA0F9515-D5AE-4BED-A481-29A81D6010FD}"/>
                </a:ext>
              </a:extLst>
            </p:cNvPr>
            <p:cNvSpPr txBox="1"/>
            <p:nvPr>
              <p:custDataLst>
                <p:tags r:id="rId3"/>
              </p:custDataLst>
            </p:nvPr>
          </p:nvSpPr>
          <p:spPr>
            <a:xfrm>
              <a:off x="349800" y="547081"/>
              <a:ext cx="1486542" cy="236507"/>
            </a:xfrm>
            <a:prstGeom prst="rect">
              <a:avLst/>
            </a:prstGeom>
            <a:noFill/>
          </p:spPr>
          <p:txBody>
            <a:bodyPr wrap="square" lIns="0" tIns="0" rIns="0" rtlCol="0">
              <a:spAutoFit/>
            </a:bodyPr>
            <a:lstStyle/>
            <a:p>
              <a:pPr>
                <a:lnSpc>
                  <a:spcPts val="2300"/>
                </a:lnSpc>
              </a:pPr>
              <a:endParaRPr lang="en-US" altLang="zh-CN" sz="1400" dirty="0">
                <a:solidFill>
                  <a:srgbClr val="E7E6E6">
                    <a:lumMod val="50000"/>
                  </a:srgbClr>
                </a:solidFill>
                <a:cs typeface="+mn-ea"/>
                <a:sym typeface="+mn-lt"/>
              </a:endParaRPr>
            </a:p>
          </p:txBody>
        </p:sp>
      </p:grpSp>
      <p:sp>
        <p:nvSpPr>
          <p:cNvPr id="7" name="文本框 6">
            <a:extLst>
              <a:ext uri="{FF2B5EF4-FFF2-40B4-BE49-F238E27FC236}">
                <a16:creationId xmlns:a16="http://schemas.microsoft.com/office/drawing/2014/main" id="{7F681B9F-6BC4-4FEC-9367-2F21E47A65C7}"/>
              </a:ext>
            </a:extLst>
          </p:cNvPr>
          <p:cNvSpPr txBox="1"/>
          <p:nvPr/>
        </p:nvSpPr>
        <p:spPr>
          <a:xfrm>
            <a:off x="989927" y="900334"/>
            <a:ext cx="10934218" cy="3108543"/>
          </a:xfrm>
          <a:prstGeom prst="rect">
            <a:avLst/>
          </a:prstGeom>
          <a:noFill/>
        </p:spPr>
        <p:txBody>
          <a:bodyPr wrap="square" rtlCol="0">
            <a:spAutoFit/>
          </a:bodyPr>
          <a:lstStyle/>
          <a:p>
            <a:pPr marL="342900" indent="-342900">
              <a:buAutoNum type="arabicPeriod"/>
            </a:pPr>
            <a:r>
              <a:rPr lang="en-US" altLang="zh-CN" sz="2800" dirty="0"/>
              <a:t>Since this algorithm need large memory, we change the driver memory and executor memory to 5G in configuration of Spark because of the memory error.</a:t>
            </a:r>
          </a:p>
          <a:p>
            <a:pPr marL="342900" indent="-342900">
              <a:buAutoNum type="arabicPeriod"/>
            </a:pPr>
            <a:r>
              <a:rPr lang="en-US" altLang="zh-CN" sz="2800" dirty="0"/>
              <a:t>In</a:t>
            </a:r>
            <a:r>
              <a:rPr lang="zh-CN" altLang="en-US" sz="2800" dirty="0"/>
              <a:t> </a:t>
            </a:r>
            <a:r>
              <a:rPr lang="en-US" altLang="zh-CN" sz="2800" dirty="0"/>
              <a:t>order</a:t>
            </a:r>
            <a:r>
              <a:rPr lang="zh-CN" altLang="en-US" sz="2800" dirty="0"/>
              <a:t> </a:t>
            </a:r>
            <a:r>
              <a:rPr lang="en-US" altLang="zh-CN" sz="2800" dirty="0"/>
              <a:t>to</a:t>
            </a:r>
            <a:r>
              <a:rPr lang="zh-CN" altLang="en-US" sz="2800" dirty="0"/>
              <a:t> </a:t>
            </a:r>
            <a:r>
              <a:rPr lang="en-US" altLang="zh-CN" sz="2800" dirty="0"/>
              <a:t>use</a:t>
            </a:r>
            <a:r>
              <a:rPr lang="zh-CN" altLang="en-US" sz="2800" dirty="0"/>
              <a:t> </a:t>
            </a:r>
            <a:r>
              <a:rPr lang="en-US" altLang="zh-CN" sz="2800" dirty="0"/>
              <a:t>the</a:t>
            </a:r>
            <a:r>
              <a:rPr lang="zh-CN" altLang="en-US" sz="2800" dirty="0"/>
              <a:t> </a:t>
            </a:r>
            <a:r>
              <a:rPr lang="en-US" altLang="zh-CN" sz="2800" dirty="0"/>
              <a:t>resource efficiently, we change the number of executor to 10 in spark.[We do make a mistake here! Since we just assign each VM 4G memory, some memory are slopping over to disk, which slows our speed…]</a:t>
            </a:r>
          </a:p>
        </p:txBody>
      </p:sp>
      <p:sp>
        <p:nvSpPr>
          <p:cNvPr id="9" name="PA_文本框 1">
            <a:extLst>
              <a:ext uri="{FF2B5EF4-FFF2-40B4-BE49-F238E27FC236}">
                <a16:creationId xmlns:a16="http://schemas.microsoft.com/office/drawing/2014/main" id="{CF25A00A-586F-4445-B368-7EDCE76F989B}"/>
              </a:ext>
            </a:extLst>
          </p:cNvPr>
          <p:cNvSpPr txBox="1"/>
          <p:nvPr>
            <p:custDataLst>
              <p:tags r:id="rId1"/>
            </p:custDataLst>
          </p:nvPr>
        </p:nvSpPr>
        <p:spPr>
          <a:xfrm>
            <a:off x="680074" y="467839"/>
            <a:ext cx="10831851" cy="315343"/>
          </a:xfrm>
          <a:prstGeom prst="rect">
            <a:avLst/>
          </a:prstGeom>
          <a:noFill/>
        </p:spPr>
        <p:txBody>
          <a:bodyPr wrap="square" lIns="0" tIns="0" rIns="0" rtlCol="0">
            <a:spAutoFit/>
          </a:bodyPr>
          <a:lstStyle/>
          <a:p>
            <a:pPr>
              <a:lnSpc>
                <a:spcPts val="2300"/>
              </a:lnSpc>
            </a:pPr>
            <a:r>
              <a:rPr lang="en-US" altLang="zh-CN" sz="1400" dirty="0">
                <a:solidFill>
                  <a:srgbClr val="E7E6E6">
                    <a:lumMod val="50000"/>
                  </a:srgbClr>
                </a:solidFill>
                <a:cs typeface="+mn-ea"/>
                <a:sym typeface="+mn-lt"/>
              </a:rPr>
              <a:t>3.1.2 The configuration files of spark</a:t>
            </a:r>
          </a:p>
        </p:txBody>
      </p:sp>
      <p:pic>
        <p:nvPicPr>
          <p:cNvPr id="3" name="图片 2">
            <a:extLst>
              <a:ext uri="{FF2B5EF4-FFF2-40B4-BE49-F238E27FC236}">
                <a16:creationId xmlns:a16="http://schemas.microsoft.com/office/drawing/2014/main" id="{ACCF8F3B-1FF0-4978-9A1B-85E80C66AD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65528" y="4008877"/>
            <a:ext cx="7391947" cy="2697571"/>
          </a:xfrm>
          <a:prstGeom prst="rect">
            <a:avLst/>
          </a:prstGeom>
        </p:spPr>
      </p:pic>
      <p:sp>
        <p:nvSpPr>
          <p:cNvPr id="10" name="文本框 9">
            <a:extLst>
              <a:ext uri="{FF2B5EF4-FFF2-40B4-BE49-F238E27FC236}">
                <a16:creationId xmlns:a16="http://schemas.microsoft.com/office/drawing/2014/main" id="{2F2E5C37-33CE-47DC-A631-CBC458D759EC}"/>
              </a:ext>
            </a:extLst>
          </p:cNvPr>
          <p:cNvSpPr txBox="1"/>
          <p:nvPr/>
        </p:nvSpPr>
        <p:spPr>
          <a:xfrm>
            <a:off x="5969774" y="4516175"/>
            <a:ext cx="3885426" cy="523220"/>
          </a:xfrm>
          <a:prstGeom prst="rect">
            <a:avLst/>
          </a:prstGeom>
          <a:noFill/>
        </p:spPr>
        <p:txBody>
          <a:bodyPr wrap="square" rtlCol="0">
            <a:spAutoFit/>
          </a:bodyPr>
          <a:lstStyle/>
          <a:p>
            <a:r>
              <a:rPr lang="en-US" altLang="zh-CN" sz="2800" b="1" dirty="0">
                <a:solidFill>
                  <a:schemeClr val="bg1"/>
                </a:solidFill>
              </a:rPr>
              <a:t>spark-defaults.xml</a:t>
            </a:r>
            <a:endParaRPr lang="zh-CN" altLang="en-US" sz="2800" b="1" dirty="0">
              <a:solidFill>
                <a:schemeClr val="bg1"/>
              </a:solidFill>
            </a:endParaRPr>
          </a:p>
        </p:txBody>
      </p:sp>
    </p:spTree>
    <p:extLst>
      <p:ext uri="{BB962C8B-B14F-4D97-AF65-F5344CB8AC3E}">
        <p14:creationId xmlns:p14="http://schemas.microsoft.com/office/powerpoint/2010/main" val="855545368"/>
      </p:ext>
    </p:extLst>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34912" y="57032"/>
            <a:ext cx="3666174" cy="684027"/>
            <a:chOff x="349800" y="270568"/>
            <a:chExt cx="1486542" cy="513020"/>
          </a:xfrm>
        </p:grpSpPr>
        <p:sp>
          <p:nvSpPr>
            <p:cNvPr id="12" name="PA_文本框 1">
              <a:extLst>
                <a:ext uri="{FF2B5EF4-FFF2-40B4-BE49-F238E27FC236}">
                  <a16:creationId xmlns:a16="http://schemas.microsoft.com/office/drawing/2014/main" id="{95CA5390-EAD3-40A5-BF6F-C69AB99948CD}"/>
                </a:ext>
              </a:extLst>
            </p:cNvPr>
            <p:cNvSpPr txBox="1"/>
            <p:nvPr>
              <p:custDataLst>
                <p:tags r:id="rId1"/>
              </p:custDataLst>
            </p:nvPr>
          </p:nvSpPr>
          <p:spPr>
            <a:xfrm>
              <a:off x="349800" y="270568"/>
              <a:ext cx="876170" cy="355963"/>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3.2. Key features</a:t>
              </a:r>
            </a:p>
          </p:txBody>
        </p:sp>
        <p:sp>
          <p:nvSpPr>
            <p:cNvPr id="14" name="PA_文本框 1">
              <a:extLst>
                <a:ext uri="{FF2B5EF4-FFF2-40B4-BE49-F238E27FC236}">
                  <a16:creationId xmlns:a16="http://schemas.microsoft.com/office/drawing/2014/main" id="{BA0F9515-D5AE-4BED-A481-29A81D6010FD}"/>
                </a:ext>
              </a:extLst>
            </p:cNvPr>
            <p:cNvSpPr txBox="1"/>
            <p:nvPr>
              <p:custDataLst>
                <p:tags r:id="rId2"/>
              </p:custDataLst>
            </p:nvPr>
          </p:nvSpPr>
          <p:spPr>
            <a:xfrm>
              <a:off x="349800" y="547081"/>
              <a:ext cx="1486542" cy="236507"/>
            </a:xfrm>
            <a:prstGeom prst="rect">
              <a:avLst/>
            </a:prstGeom>
            <a:noFill/>
          </p:spPr>
          <p:txBody>
            <a:bodyPr wrap="square" lIns="0" tIns="0" rIns="0" rtlCol="0">
              <a:spAutoFit/>
            </a:bodyPr>
            <a:lstStyle/>
            <a:p>
              <a:pPr>
                <a:lnSpc>
                  <a:spcPts val="2300"/>
                </a:lnSpc>
              </a:pPr>
              <a:endParaRPr lang="en-US" altLang="zh-CN" sz="1400" dirty="0">
                <a:solidFill>
                  <a:srgbClr val="E7E6E6">
                    <a:lumMod val="50000"/>
                  </a:srgbClr>
                </a:solidFill>
                <a:cs typeface="+mn-ea"/>
                <a:sym typeface="+mn-lt"/>
              </a:endParaRPr>
            </a:p>
          </p:txBody>
        </p:sp>
      </p:grpSp>
      <p:sp>
        <p:nvSpPr>
          <p:cNvPr id="4" name="矩形 3">
            <a:extLst>
              <a:ext uri="{FF2B5EF4-FFF2-40B4-BE49-F238E27FC236}">
                <a16:creationId xmlns:a16="http://schemas.microsoft.com/office/drawing/2014/main" id="{AB9A0775-8DDC-4828-A55B-AD97E1809953}"/>
              </a:ext>
            </a:extLst>
          </p:cNvPr>
          <p:cNvSpPr/>
          <p:nvPr/>
        </p:nvSpPr>
        <p:spPr>
          <a:xfrm>
            <a:off x="334912" y="429745"/>
            <a:ext cx="1925527" cy="375231"/>
          </a:xfrm>
          <a:prstGeom prst="rect">
            <a:avLst/>
          </a:prstGeom>
        </p:spPr>
        <p:txBody>
          <a:bodyPr wrap="none">
            <a:spAutoFit/>
          </a:bodyPr>
          <a:lstStyle/>
          <a:p>
            <a:pPr>
              <a:lnSpc>
                <a:spcPts val="2300"/>
              </a:lnSpc>
            </a:pPr>
            <a:r>
              <a:rPr lang="en-US" altLang="zh-CN" dirty="0">
                <a:solidFill>
                  <a:srgbClr val="E7E6E6">
                    <a:lumMod val="50000"/>
                  </a:srgbClr>
                </a:solidFill>
                <a:cs typeface="+mn-ea"/>
                <a:sym typeface="+mn-lt"/>
              </a:rPr>
              <a:t>3.2.1 Key features</a:t>
            </a:r>
          </a:p>
        </p:txBody>
      </p:sp>
      <p:graphicFrame>
        <p:nvGraphicFramePr>
          <p:cNvPr id="2" name="表格 1">
            <a:extLst>
              <a:ext uri="{FF2B5EF4-FFF2-40B4-BE49-F238E27FC236}">
                <a16:creationId xmlns:a16="http://schemas.microsoft.com/office/drawing/2014/main" id="{A5159C5F-2BA0-4300-98AE-41D7B5438727}"/>
              </a:ext>
            </a:extLst>
          </p:cNvPr>
          <p:cNvGraphicFramePr>
            <a:graphicFrameLocks noGrp="1"/>
          </p:cNvGraphicFramePr>
          <p:nvPr>
            <p:extLst/>
          </p:nvPr>
        </p:nvGraphicFramePr>
        <p:xfrm>
          <a:off x="1699491" y="1109743"/>
          <a:ext cx="8128000" cy="1925320"/>
        </p:xfrm>
        <a:graphic>
          <a:graphicData uri="http://schemas.openxmlformats.org/drawingml/2006/table">
            <a:tbl>
              <a:tblPr firstRow="1" bandRow="1">
                <a:tableStyleId>{5C22544A-7EE6-4342-B048-85BDC9FD1C3A}</a:tableStyleId>
              </a:tblPr>
              <a:tblGrid>
                <a:gridCol w="2253673">
                  <a:extLst>
                    <a:ext uri="{9D8B030D-6E8A-4147-A177-3AD203B41FA5}">
                      <a16:colId xmlns:a16="http://schemas.microsoft.com/office/drawing/2014/main" val="731118762"/>
                    </a:ext>
                  </a:extLst>
                </a:gridCol>
                <a:gridCol w="5874327">
                  <a:extLst>
                    <a:ext uri="{9D8B030D-6E8A-4147-A177-3AD203B41FA5}">
                      <a16:colId xmlns:a16="http://schemas.microsoft.com/office/drawing/2014/main" val="3017404516"/>
                    </a:ext>
                  </a:extLst>
                </a:gridCol>
              </a:tblGrid>
              <a:tr h="370840">
                <a:tc>
                  <a:txBody>
                    <a:bodyPr/>
                    <a:lstStyle/>
                    <a:p>
                      <a:pPr algn="ctr"/>
                      <a:r>
                        <a:rPr lang="en-US" altLang="zh-CN" dirty="0"/>
                        <a:t>Features</a:t>
                      </a:r>
                      <a:endParaRPr lang="zh-CN" altLang="en-US" dirty="0"/>
                    </a:p>
                  </a:txBody>
                  <a:tcPr anchor="ctr"/>
                </a:tc>
                <a:tc>
                  <a:txBody>
                    <a:bodyPr/>
                    <a:lstStyle/>
                    <a:p>
                      <a:pPr algn="ctr"/>
                      <a:r>
                        <a:rPr lang="en-US" altLang="zh-CN" dirty="0"/>
                        <a:t>Description</a:t>
                      </a:r>
                      <a:endParaRPr lang="zh-CN" altLang="en-US" dirty="0"/>
                    </a:p>
                  </a:txBody>
                  <a:tcPr anchor="ctr"/>
                </a:tc>
                <a:extLst>
                  <a:ext uri="{0D108BD9-81ED-4DB2-BD59-A6C34878D82A}">
                    <a16:rowId xmlns:a16="http://schemas.microsoft.com/office/drawing/2014/main" val="3721483888"/>
                  </a:ext>
                </a:extLst>
              </a:tr>
              <a:tr h="370840">
                <a:tc>
                  <a:txBody>
                    <a:bodyPr/>
                    <a:lstStyle/>
                    <a:p>
                      <a:pPr algn="ctr"/>
                      <a:r>
                        <a:rPr lang="en-US" altLang="zh-CN" dirty="0"/>
                        <a:t>text</a:t>
                      </a:r>
                      <a:endParaRPr lang="zh-CN" altLang="en-US" dirty="0"/>
                    </a:p>
                  </a:txBody>
                  <a:tcPr anchor="ctr"/>
                </a:tc>
                <a:tc>
                  <a:txBody>
                    <a:bodyPr/>
                    <a:lstStyle/>
                    <a:p>
                      <a:pPr algn="l"/>
                      <a:r>
                        <a:rPr lang="en-US" altLang="zh-CN" sz="1800" b="0" i="0" kern="1200" dirty="0">
                          <a:solidFill>
                            <a:schemeClr val="dk1"/>
                          </a:solidFill>
                          <a:effectLst/>
                          <a:latin typeface="+mn-lt"/>
                          <a:ea typeface="+mn-ea"/>
                          <a:cs typeface="+mn-cs"/>
                        </a:rPr>
                        <a:t>The word text of a review, and it stored both in </a:t>
                      </a:r>
                      <a:r>
                        <a:rPr lang="en-US" altLang="zh-CN" sz="1800" b="0" i="0" kern="1200" dirty="0" err="1">
                          <a:solidFill>
                            <a:schemeClr val="dk1"/>
                          </a:solidFill>
                          <a:effectLst/>
                          <a:latin typeface="+mn-lt"/>
                          <a:ea typeface="+mn-ea"/>
                          <a:cs typeface="+mn-cs"/>
                        </a:rPr>
                        <a:t>review.json</a:t>
                      </a:r>
                      <a:r>
                        <a:rPr lang="en-US" altLang="zh-CN" sz="1800" b="0" i="0" kern="1200" dirty="0">
                          <a:solidFill>
                            <a:schemeClr val="dk1"/>
                          </a:solidFill>
                          <a:effectLst/>
                          <a:latin typeface="+mn-lt"/>
                          <a:ea typeface="+mn-ea"/>
                          <a:cs typeface="+mn-cs"/>
                        </a:rPr>
                        <a:t> and </a:t>
                      </a:r>
                      <a:r>
                        <a:rPr lang="en-US" altLang="zh-CN" sz="1800" b="0" i="0" kern="1200" dirty="0" err="1">
                          <a:solidFill>
                            <a:schemeClr val="dk1"/>
                          </a:solidFill>
                          <a:effectLst/>
                          <a:latin typeface="+mn-lt"/>
                          <a:ea typeface="+mn-ea"/>
                          <a:cs typeface="+mn-cs"/>
                        </a:rPr>
                        <a:t>tip.json</a:t>
                      </a:r>
                      <a:r>
                        <a:rPr lang="en-US" altLang="zh-CN" sz="1800" b="0" i="0" kern="1200" dirty="0">
                          <a:solidFill>
                            <a:schemeClr val="dk1"/>
                          </a:solidFill>
                          <a:effectLst/>
                          <a:latin typeface="+mn-lt"/>
                          <a:ea typeface="+mn-ea"/>
                          <a:cs typeface="+mn-cs"/>
                        </a:rPr>
                        <a:t>.</a:t>
                      </a:r>
                      <a:endParaRPr lang="zh-CN" altLang="en-US" dirty="0"/>
                    </a:p>
                  </a:txBody>
                  <a:tcPr anchor="ctr"/>
                </a:tc>
                <a:extLst>
                  <a:ext uri="{0D108BD9-81ED-4DB2-BD59-A6C34878D82A}">
                    <a16:rowId xmlns:a16="http://schemas.microsoft.com/office/drawing/2014/main" val="4248338631"/>
                  </a:ext>
                </a:extLst>
              </a:tr>
              <a:tr h="370840">
                <a:tc>
                  <a:txBody>
                    <a:bodyPr/>
                    <a:lstStyle/>
                    <a:p>
                      <a:pPr algn="ctr"/>
                      <a:r>
                        <a:rPr lang="en-US" altLang="zh-CN" sz="1800" b="0" i="0" u="none" strike="noStrike" kern="1200" baseline="0" dirty="0">
                          <a:solidFill>
                            <a:schemeClr val="dk1"/>
                          </a:solidFill>
                          <a:latin typeface="+mn-lt"/>
                          <a:ea typeface="+mn-ea"/>
                          <a:cs typeface="+mn-cs"/>
                        </a:rPr>
                        <a:t>stars</a:t>
                      </a:r>
                      <a:endParaRPr lang="zh-CN" altLang="en-US" dirty="0"/>
                    </a:p>
                  </a:txBody>
                  <a:tcPr anchor="ctr"/>
                </a:tc>
                <a:tc>
                  <a:txBody>
                    <a:bodyPr/>
                    <a:lstStyle/>
                    <a:p>
                      <a:pPr algn="l"/>
                      <a:r>
                        <a:rPr lang="en-US" altLang="zh-CN" sz="1800" b="0" i="0" kern="1200" dirty="0">
                          <a:solidFill>
                            <a:schemeClr val="dk1"/>
                          </a:solidFill>
                          <a:effectLst/>
                          <a:latin typeface="+mn-lt"/>
                          <a:ea typeface="+mn-ea"/>
                          <a:cs typeface="+mn-cs"/>
                        </a:rPr>
                        <a:t>In </a:t>
                      </a:r>
                      <a:r>
                        <a:rPr lang="en-US" altLang="zh-CN" sz="1800" b="0" i="0" kern="1200" dirty="0" err="1">
                          <a:solidFill>
                            <a:schemeClr val="dk1"/>
                          </a:solidFill>
                          <a:effectLst/>
                          <a:latin typeface="+mn-lt"/>
                          <a:ea typeface="+mn-ea"/>
                          <a:cs typeface="+mn-cs"/>
                        </a:rPr>
                        <a:t>review.json</a:t>
                      </a:r>
                      <a:r>
                        <a:rPr lang="en-US" altLang="zh-CN" sz="1800" b="0" i="0" kern="1200" dirty="0">
                          <a:solidFill>
                            <a:schemeClr val="dk1"/>
                          </a:solidFill>
                          <a:effectLst/>
                          <a:latin typeface="+mn-lt"/>
                          <a:ea typeface="+mn-ea"/>
                          <a:cs typeface="+mn-cs"/>
                        </a:rPr>
                        <a:t>, we have the stars of each text, so we can know this text is positive or negative. The star’s range is [1,2,3,4,5]</a:t>
                      </a:r>
                      <a:endParaRPr lang="zh-CN" altLang="en-US" dirty="0"/>
                    </a:p>
                  </a:txBody>
                  <a:tcPr anchor="ctr"/>
                </a:tc>
                <a:extLst>
                  <a:ext uri="{0D108BD9-81ED-4DB2-BD59-A6C34878D82A}">
                    <a16:rowId xmlns:a16="http://schemas.microsoft.com/office/drawing/2014/main" val="2479980248"/>
                  </a:ext>
                </a:extLst>
              </a:tr>
            </a:tbl>
          </a:graphicData>
        </a:graphic>
      </p:graphicFrame>
      <p:sp>
        <p:nvSpPr>
          <p:cNvPr id="7" name="文本框 6">
            <a:extLst>
              <a:ext uri="{FF2B5EF4-FFF2-40B4-BE49-F238E27FC236}">
                <a16:creationId xmlns:a16="http://schemas.microsoft.com/office/drawing/2014/main" id="{7F681B9F-6BC4-4FEC-9367-2F21E47A65C7}"/>
              </a:ext>
            </a:extLst>
          </p:cNvPr>
          <p:cNvSpPr txBox="1"/>
          <p:nvPr/>
        </p:nvSpPr>
        <p:spPr>
          <a:xfrm>
            <a:off x="1297675" y="4204284"/>
            <a:ext cx="10603346" cy="646331"/>
          </a:xfrm>
          <a:prstGeom prst="rect">
            <a:avLst/>
          </a:prstGeom>
          <a:noFill/>
        </p:spPr>
        <p:txBody>
          <a:bodyPr wrap="square" rtlCol="0">
            <a:spAutoFit/>
          </a:bodyPr>
          <a:lstStyle/>
          <a:p>
            <a:pPr marL="342900" indent="-342900">
              <a:buAutoNum type="arabicPeriod"/>
            </a:pPr>
            <a:r>
              <a:rPr lang="en-US" altLang="zh-CN" dirty="0"/>
              <a:t>Use text and star in </a:t>
            </a:r>
            <a:r>
              <a:rPr lang="en-US" altLang="zh-CN" dirty="0" err="1"/>
              <a:t>tip.json</a:t>
            </a:r>
            <a:r>
              <a:rPr lang="en-US" altLang="zh-CN" dirty="0"/>
              <a:t> to train the model and get the accuracy of each model.</a:t>
            </a:r>
          </a:p>
          <a:p>
            <a:pPr marL="342900" indent="-342900">
              <a:buAutoNum type="arabicPeriod"/>
            </a:pPr>
            <a:r>
              <a:rPr lang="en-US" altLang="zh-CN" dirty="0"/>
              <a:t>Use the best model to predict the star or sentiment of </a:t>
            </a:r>
            <a:r>
              <a:rPr lang="en-US" altLang="zh-CN" dirty="0" err="1"/>
              <a:t>tip.json</a:t>
            </a:r>
            <a:r>
              <a:rPr lang="en-US" altLang="zh-CN" dirty="0"/>
              <a:t>.</a:t>
            </a:r>
            <a:endParaRPr lang="zh-CN" altLang="en-US" dirty="0"/>
          </a:p>
        </p:txBody>
      </p:sp>
    </p:spTree>
    <p:extLst>
      <p:ext uri="{BB962C8B-B14F-4D97-AF65-F5344CB8AC3E}">
        <p14:creationId xmlns:p14="http://schemas.microsoft.com/office/powerpoint/2010/main" val="844440975"/>
      </p:ext>
    </p:extLst>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文本框 3">
            <a:extLst>
              <a:ext uri="{FF2B5EF4-FFF2-40B4-BE49-F238E27FC236}">
                <a16:creationId xmlns:a16="http://schemas.microsoft.com/office/drawing/2014/main" id="{92CF3A66-E572-4B18-A5C8-065820B5702B}"/>
              </a:ext>
            </a:extLst>
          </p:cNvPr>
          <p:cNvSpPr txBox="1"/>
          <p:nvPr>
            <p:custDataLst>
              <p:tags r:id="rId2"/>
            </p:custDataLst>
          </p:nvPr>
        </p:nvSpPr>
        <p:spPr>
          <a:xfrm>
            <a:off x="1460502" y="2727325"/>
            <a:ext cx="1636713" cy="400051"/>
          </a:xfrm>
          <a:prstGeom prst="rect">
            <a:avLst/>
          </a:prstGeom>
          <a:noFill/>
        </p:spPr>
        <p:txBody>
          <a:bodyPr lIns="0" rIns="0"/>
          <a:lstStyle/>
          <a:p>
            <a:pPr algn="r">
              <a:defRPr/>
            </a:pPr>
            <a:r>
              <a:rPr lang="en-US" altLang="zh-CN" sz="2000" spc="500" dirty="0">
                <a:solidFill>
                  <a:srgbClr val="FCFCFC"/>
                </a:solidFill>
                <a:latin typeface="Gungsuh" panose="02030600000101010101" pitchFamily="18" charset="-127"/>
              </a:rPr>
              <a:t>PART</a:t>
            </a:r>
            <a:endParaRPr lang="zh-CN" altLang="en-US" sz="2000" spc="500" dirty="0">
              <a:solidFill>
                <a:srgbClr val="FCFCFC"/>
              </a:solidFill>
              <a:latin typeface="Gungsuh" panose="02030600000101010101" pitchFamily="18" charset="-127"/>
            </a:endParaRPr>
          </a:p>
        </p:txBody>
      </p:sp>
      <p:graphicFrame>
        <p:nvGraphicFramePr>
          <p:cNvPr id="6" name="表格 5">
            <a:extLst>
              <a:ext uri="{FF2B5EF4-FFF2-40B4-BE49-F238E27FC236}">
                <a16:creationId xmlns:a16="http://schemas.microsoft.com/office/drawing/2014/main" id="{074D9D8F-92BE-45EF-A297-5926F7154C64}"/>
              </a:ext>
            </a:extLst>
          </p:cNvPr>
          <p:cNvGraphicFramePr>
            <a:graphicFrameLocks noGrp="1"/>
          </p:cNvGraphicFramePr>
          <p:nvPr>
            <p:extLst>
              <p:ext uri="{D42A27DB-BD31-4B8C-83A1-F6EECF244321}">
                <p14:modId xmlns:p14="http://schemas.microsoft.com/office/powerpoint/2010/main" val="1901799211"/>
              </p:ext>
            </p:extLst>
          </p:nvPr>
        </p:nvGraphicFramePr>
        <p:xfrm>
          <a:off x="212435" y="769677"/>
          <a:ext cx="11767129" cy="5838460"/>
        </p:xfrm>
        <a:graphic>
          <a:graphicData uri="http://schemas.openxmlformats.org/drawingml/2006/table">
            <a:tbl>
              <a:tblPr bandRow="1">
                <a:tableStyleId>{5C22544A-7EE6-4342-B048-85BDC9FD1C3A}</a:tableStyleId>
              </a:tblPr>
              <a:tblGrid>
                <a:gridCol w="1163782">
                  <a:extLst>
                    <a:ext uri="{9D8B030D-6E8A-4147-A177-3AD203B41FA5}">
                      <a16:colId xmlns:a16="http://schemas.microsoft.com/office/drawing/2014/main" val="686046185"/>
                    </a:ext>
                  </a:extLst>
                </a:gridCol>
                <a:gridCol w="4518196">
                  <a:extLst>
                    <a:ext uri="{9D8B030D-6E8A-4147-A177-3AD203B41FA5}">
                      <a16:colId xmlns:a16="http://schemas.microsoft.com/office/drawing/2014/main" val="1655717135"/>
                    </a:ext>
                  </a:extLst>
                </a:gridCol>
                <a:gridCol w="2471603">
                  <a:extLst>
                    <a:ext uri="{9D8B030D-6E8A-4147-A177-3AD203B41FA5}">
                      <a16:colId xmlns:a16="http://schemas.microsoft.com/office/drawing/2014/main" val="930177299"/>
                    </a:ext>
                  </a:extLst>
                </a:gridCol>
                <a:gridCol w="1806774">
                  <a:extLst>
                    <a:ext uri="{9D8B030D-6E8A-4147-A177-3AD203B41FA5}">
                      <a16:colId xmlns:a16="http://schemas.microsoft.com/office/drawing/2014/main" val="424751754"/>
                    </a:ext>
                  </a:extLst>
                </a:gridCol>
                <a:gridCol w="1806774">
                  <a:extLst>
                    <a:ext uri="{9D8B030D-6E8A-4147-A177-3AD203B41FA5}">
                      <a16:colId xmlns:a16="http://schemas.microsoft.com/office/drawing/2014/main" val="3654001946"/>
                    </a:ext>
                  </a:extLst>
                </a:gridCol>
              </a:tblGrid>
              <a:tr h="0">
                <a:tc rowSpan="2" gridSpan="2">
                  <a:txBody>
                    <a:bodyPr/>
                    <a:lstStyle/>
                    <a:p>
                      <a:pPr algn="ctr">
                        <a:lnSpc>
                          <a:spcPct val="115000"/>
                        </a:lnSpc>
                        <a:spcAft>
                          <a:spcPts val="1000"/>
                        </a:spcAft>
                      </a:pPr>
                      <a:r>
                        <a:rPr lang="en-GB" sz="2000" dirty="0">
                          <a:effectLst/>
                        </a:rPr>
                        <a:t>Tasks</a:t>
                      </a:r>
                      <a:endParaRPr lang="zh-CN" sz="2000" dirty="0">
                        <a:solidFill>
                          <a:srgbClr val="000000"/>
                        </a:solidFill>
                        <a:effectLst/>
                        <a:latin typeface="Calibri" panose="020F0502020204030204" pitchFamily="34" charset="0"/>
                        <a:ea typeface="宋体" panose="02010600030101010101" pitchFamily="2" charset="-122"/>
                      </a:endParaRPr>
                    </a:p>
                  </a:txBody>
                  <a:tcPr marL="44839" marR="44839" marT="0" marB="0" anchor="ctr"/>
                </a:tc>
                <a:tc rowSpan="2" hMerge="1">
                  <a:txBody>
                    <a:bodyPr/>
                    <a:lstStyle/>
                    <a:p>
                      <a:endParaRPr lang="zh-CN" altLang="en-US"/>
                    </a:p>
                  </a:txBody>
                  <a:tcPr/>
                </a:tc>
                <a:tc>
                  <a:txBody>
                    <a:bodyPr/>
                    <a:lstStyle/>
                    <a:p>
                      <a:pPr algn="ctr">
                        <a:lnSpc>
                          <a:spcPct val="115000"/>
                        </a:lnSpc>
                        <a:spcAft>
                          <a:spcPts val="1000"/>
                        </a:spcAft>
                      </a:pPr>
                      <a:r>
                        <a:rPr lang="en-GB" sz="2000">
                          <a:effectLst/>
                        </a:rPr>
                        <a:t>Group leader</a:t>
                      </a:r>
                      <a:endParaRPr lang="zh-CN" sz="2000">
                        <a:solidFill>
                          <a:srgbClr val="000000"/>
                        </a:solidFill>
                        <a:effectLst/>
                        <a:latin typeface="Calibri" panose="020F0502020204030204" pitchFamily="34" charset="0"/>
                        <a:ea typeface="宋体" panose="02010600030101010101" pitchFamily="2" charset="-122"/>
                      </a:endParaRPr>
                    </a:p>
                  </a:txBody>
                  <a:tcPr marL="44839" marR="44839" marT="0" marB="0" anchor="ctr"/>
                </a:tc>
                <a:tc>
                  <a:txBody>
                    <a:bodyPr/>
                    <a:lstStyle/>
                    <a:p>
                      <a:pPr algn="ctr">
                        <a:lnSpc>
                          <a:spcPct val="115000"/>
                        </a:lnSpc>
                        <a:spcAft>
                          <a:spcPts val="1000"/>
                        </a:spcAft>
                      </a:pPr>
                      <a:r>
                        <a:rPr lang="en-GB" sz="2000">
                          <a:effectLst/>
                        </a:rPr>
                        <a:t>Member</a:t>
                      </a:r>
                      <a:endParaRPr lang="zh-CN" sz="2000">
                        <a:solidFill>
                          <a:srgbClr val="000000"/>
                        </a:solidFill>
                        <a:effectLst/>
                        <a:latin typeface="Calibri" panose="020F0502020204030204" pitchFamily="34" charset="0"/>
                        <a:ea typeface="宋体" panose="02010600030101010101" pitchFamily="2" charset="-122"/>
                      </a:endParaRPr>
                    </a:p>
                  </a:txBody>
                  <a:tcPr marL="44839" marR="44839" marT="0" marB="0" anchor="ctr"/>
                </a:tc>
                <a:tc>
                  <a:txBody>
                    <a:bodyPr/>
                    <a:lstStyle/>
                    <a:p>
                      <a:pPr algn="ctr">
                        <a:lnSpc>
                          <a:spcPct val="115000"/>
                        </a:lnSpc>
                        <a:spcAft>
                          <a:spcPts val="1000"/>
                        </a:spcAft>
                      </a:pPr>
                      <a:r>
                        <a:rPr lang="en-GB" sz="2000">
                          <a:effectLst/>
                        </a:rPr>
                        <a:t>Member</a:t>
                      </a:r>
                      <a:endParaRPr lang="zh-CN" sz="2000">
                        <a:solidFill>
                          <a:srgbClr val="000000"/>
                        </a:solidFill>
                        <a:effectLst/>
                        <a:latin typeface="Calibri" panose="020F0502020204030204" pitchFamily="34" charset="0"/>
                        <a:ea typeface="宋体" panose="02010600030101010101" pitchFamily="2" charset="-122"/>
                      </a:endParaRPr>
                    </a:p>
                  </a:txBody>
                  <a:tcPr marL="44839" marR="44839" marT="0" marB="0" anchor="ctr"/>
                </a:tc>
                <a:extLst>
                  <a:ext uri="{0D108BD9-81ED-4DB2-BD59-A6C34878D82A}">
                    <a16:rowId xmlns:a16="http://schemas.microsoft.com/office/drawing/2014/main" val="2246692220"/>
                  </a:ext>
                </a:extLst>
              </a:tr>
              <a:tr h="192082">
                <a:tc gridSpan="2" vMerge="1">
                  <a:txBody>
                    <a:bodyPr/>
                    <a:lstStyle/>
                    <a:p>
                      <a:endParaRPr lang="zh-CN" altLang="en-US"/>
                    </a:p>
                  </a:txBody>
                  <a:tcPr/>
                </a:tc>
                <a:tc hMerge="1" vMerge="1">
                  <a:txBody>
                    <a:bodyPr/>
                    <a:lstStyle/>
                    <a:p>
                      <a:endParaRPr lang="zh-CN" altLang="en-US"/>
                    </a:p>
                  </a:txBody>
                  <a:tcPr/>
                </a:tc>
                <a:tc>
                  <a:txBody>
                    <a:bodyPr/>
                    <a:lstStyle/>
                    <a:p>
                      <a:pPr algn="ctr">
                        <a:lnSpc>
                          <a:spcPct val="115000"/>
                        </a:lnSpc>
                        <a:spcAft>
                          <a:spcPts val="1000"/>
                        </a:spcAft>
                      </a:pPr>
                      <a:r>
                        <a:rPr lang="en-GB" sz="2000">
                          <a:effectLst/>
                        </a:rPr>
                        <a:t>Zheng</a:t>
                      </a:r>
                      <a:endParaRPr lang="zh-CN" sz="2000">
                        <a:solidFill>
                          <a:srgbClr val="000000"/>
                        </a:solidFill>
                        <a:effectLst/>
                        <a:latin typeface="Calibri" panose="020F0502020204030204" pitchFamily="34" charset="0"/>
                        <a:ea typeface="宋体" panose="02010600030101010101" pitchFamily="2" charset="-122"/>
                      </a:endParaRPr>
                    </a:p>
                  </a:txBody>
                  <a:tcPr marL="44839" marR="44839" marT="0" marB="0" anchor="ctr"/>
                </a:tc>
                <a:tc>
                  <a:txBody>
                    <a:bodyPr/>
                    <a:lstStyle/>
                    <a:p>
                      <a:pPr algn="ctr">
                        <a:lnSpc>
                          <a:spcPct val="115000"/>
                        </a:lnSpc>
                        <a:spcAft>
                          <a:spcPts val="1000"/>
                        </a:spcAft>
                      </a:pPr>
                      <a:r>
                        <a:rPr lang="en-GB" sz="2000">
                          <a:effectLst/>
                        </a:rPr>
                        <a:t>Gao</a:t>
                      </a:r>
                      <a:endParaRPr lang="zh-CN" sz="2000">
                        <a:solidFill>
                          <a:srgbClr val="000000"/>
                        </a:solidFill>
                        <a:effectLst/>
                        <a:latin typeface="Calibri" panose="020F0502020204030204" pitchFamily="34" charset="0"/>
                        <a:ea typeface="宋体" panose="02010600030101010101" pitchFamily="2" charset="-122"/>
                      </a:endParaRPr>
                    </a:p>
                  </a:txBody>
                  <a:tcPr marL="44839" marR="44839" marT="0" marB="0" anchor="ctr"/>
                </a:tc>
                <a:tc>
                  <a:txBody>
                    <a:bodyPr/>
                    <a:lstStyle/>
                    <a:p>
                      <a:pPr algn="ctr">
                        <a:lnSpc>
                          <a:spcPct val="115000"/>
                        </a:lnSpc>
                        <a:spcAft>
                          <a:spcPts val="1000"/>
                        </a:spcAft>
                      </a:pPr>
                      <a:r>
                        <a:rPr lang="en-GB" sz="2000">
                          <a:effectLst/>
                        </a:rPr>
                        <a:t>Xie</a:t>
                      </a:r>
                      <a:endParaRPr lang="zh-CN" sz="2000">
                        <a:solidFill>
                          <a:srgbClr val="000000"/>
                        </a:solidFill>
                        <a:effectLst/>
                        <a:latin typeface="Calibri" panose="020F0502020204030204" pitchFamily="34" charset="0"/>
                        <a:ea typeface="宋体" panose="02010600030101010101" pitchFamily="2" charset="-122"/>
                      </a:endParaRPr>
                    </a:p>
                  </a:txBody>
                  <a:tcPr marL="44839" marR="44839" marT="0" marB="0" anchor="ctr"/>
                </a:tc>
                <a:extLst>
                  <a:ext uri="{0D108BD9-81ED-4DB2-BD59-A6C34878D82A}">
                    <a16:rowId xmlns:a16="http://schemas.microsoft.com/office/drawing/2014/main" val="4221514534"/>
                  </a:ext>
                </a:extLst>
              </a:tr>
              <a:tr h="192082">
                <a:tc rowSpan="3">
                  <a:txBody>
                    <a:bodyPr/>
                    <a:lstStyle/>
                    <a:p>
                      <a:pPr algn="ctr">
                        <a:lnSpc>
                          <a:spcPct val="115000"/>
                        </a:lnSpc>
                        <a:spcAft>
                          <a:spcPts val="1000"/>
                        </a:spcAft>
                      </a:pPr>
                      <a:r>
                        <a:rPr lang="en-GB" sz="2000">
                          <a:effectLst/>
                        </a:rPr>
                        <a:t>Data</a:t>
                      </a:r>
                      <a:endParaRPr lang="zh-CN" sz="2000">
                        <a:solidFill>
                          <a:srgbClr val="000000"/>
                        </a:solidFill>
                        <a:effectLst/>
                        <a:latin typeface="Calibri" panose="020F0502020204030204" pitchFamily="34" charset="0"/>
                        <a:ea typeface="宋体" panose="02010600030101010101" pitchFamily="2" charset="-122"/>
                      </a:endParaRPr>
                    </a:p>
                  </a:txBody>
                  <a:tcPr marL="44839" marR="44839" marT="0" marB="0" anchor="ctr"/>
                </a:tc>
                <a:tc>
                  <a:txBody>
                    <a:bodyPr/>
                    <a:lstStyle/>
                    <a:p>
                      <a:pPr algn="ctr">
                        <a:lnSpc>
                          <a:spcPct val="115000"/>
                        </a:lnSpc>
                        <a:spcAft>
                          <a:spcPts val="1000"/>
                        </a:spcAft>
                      </a:pPr>
                      <a:r>
                        <a:rPr lang="en-GB" sz="2000" dirty="0">
                          <a:effectLst/>
                        </a:rPr>
                        <a:t>Data collection</a:t>
                      </a:r>
                      <a:endParaRPr lang="zh-CN" sz="2000" dirty="0">
                        <a:solidFill>
                          <a:srgbClr val="000000"/>
                        </a:solidFill>
                        <a:effectLst/>
                        <a:latin typeface="Calibri" panose="020F0502020204030204" pitchFamily="34" charset="0"/>
                        <a:ea typeface="宋体" panose="02010600030101010101" pitchFamily="2" charset="-122"/>
                      </a:endParaRPr>
                    </a:p>
                  </a:txBody>
                  <a:tcPr marL="44839" marR="44839" marT="0" marB="0" anchor="ctr"/>
                </a:tc>
                <a:tc>
                  <a:txBody>
                    <a:bodyPr/>
                    <a:lstStyle/>
                    <a:p>
                      <a:pPr algn="ctr">
                        <a:lnSpc>
                          <a:spcPct val="115000"/>
                        </a:lnSpc>
                        <a:spcAft>
                          <a:spcPts val="1000"/>
                        </a:spcAft>
                      </a:pPr>
                      <a:r>
                        <a:rPr lang="zh-CN" sz="2000">
                          <a:effectLst/>
                        </a:rPr>
                        <a:t>√</a:t>
                      </a:r>
                      <a:endParaRPr lang="zh-CN" sz="2000">
                        <a:solidFill>
                          <a:srgbClr val="000000"/>
                        </a:solidFill>
                        <a:effectLst/>
                        <a:latin typeface="Calibri" panose="020F0502020204030204" pitchFamily="34" charset="0"/>
                        <a:ea typeface="宋体" panose="02010600030101010101" pitchFamily="2" charset="-122"/>
                      </a:endParaRPr>
                    </a:p>
                  </a:txBody>
                  <a:tcPr marL="44839" marR="44839" marT="0" marB="0" anchor="ctr"/>
                </a:tc>
                <a:tc>
                  <a:txBody>
                    <a:bodyPr/>
                    <a:lstStyle/>
                    <a:p>
                      <a:pPr algn="ctr">
                        <a:lnSpc>
                          <a:spcPct val="115000"/>
                        </a:lnSpc>
                        <a:spcAft>
                          <a:spcPts val="1000"/>
                        </a:spcAft>
                      </a:pPr>
                      <a:r>
                        <a:rPr lang="zh-CN" sz="2000">
                          <a:effectLst/>
                        </a:rPr>
                        <a:t>√</a:t>
                      </a:r>
                      <a:endParaRPr lang="zh-CN" sz="2000">
                        <a:solidFill>
                          <a:srgbClr val="000000"/>
                        </a:solidFill>
                        <a:effectLst/>
                        <a:latin typeface="Calibri" panose="020F0502020204030204" pitchFamily="34" charset="0"/>
                        <a:ea typeface="宋体" panose="02010600030101010101" pitchFamily="2" charset="-122"/>
                      </a:endParaRPr>
                    </a:p>
                  </a:txBody>
                  <a:tcPr marL="44839" marR="44839" marT="0" marB="0" anchor="ctr"/>
                </a:tc>
                <a:tc>
                  <a:txBody>
                    <a:bodyPr/>
                    <a:lstStyle/>
                    <a:p>
                      <a:pPr algn="ctr">
                        <a:lnSpc>
                          <a:spcPct val="115000"/>
                        </a:lnSpc>
                        <a:spcAft>
                          <a:spcPts val="1000"/>
                        </a:spcAft>
                      </a:pPr>
                      <a:r>
                        <a:rPr lang="zh-CN" sz="2000">
                          <a:effectLst/>
                        </a:rPr>
                        <a:t>√</a:t>
                      </a:r>
                      <a:endParaRPr lang="zh-CN" sz="2000">
                        <a:solidFill>
                          <a:srgbClr val="000000"/>
                        </a:solidFill>
                        <a:effectLst/>
                        <a:latin typeface="Calibri" panose="020F0502020204030204" pitchFamily="34" charset="0"/>
                        <a:ea typeface="宋体" panose="02010600030101010101" pitchFamily="2" charset="-122"/>
                      </a:endParaRPr>
                    </a:p>
                  </a:txBody>
                  <a:tcPr marL="44839" marR="44839" marT="0" marB="0" anchor="ctr"/>
                </a:tc>
                <a:extLst>
                  <a:ext uri="{0D108BD9-81ED-4DB2-BD59-A6C34878D82A}">
                    <a16:rowId xmlns:a16="http://schemas.microsoft.com/office/drawing/2014/main" val="1196735721"/>
                  </a:ext>
                </a:extLst>
              </a:tr>
              <a:tr h="192082">
                <a:tc vMerge="1">
                  <a:txBody>
                    <a:bodyPr/>
                    <a:lstStyle/>
                    <a:p>
                      <a:endParaRPr lang="zh-CN" altLang="en-US"/>
                    </a:p>
                  </a:txBody>
                  <a:tcPr/>
                </a:tc>
                <a:tc>
                  <a:txBody>
                    <a:bodyPr/>
                    <a:lstStyle/>
                    <a:p>
                      <a:pPr algn="ctr">
                        <a:lnSpc>
                          <a:spcPct val="115000"/>
                        </a:lnSpc>
                        <a:spcAft>
                          <a:spcPts val="1000"/>
                        </a:spcAft>
                      </a:pPr>
                      <a:r>
                        <a:rPr lang="en-GB" sz="2000" dirty="0">
                          <a:effectLst/>
                        </a:rPr>
                        <a:t>Data pre-processing</a:t>
                      </a:r>
                      <a:endParaRPr lang="zh-CN" sz="2000" dirty="0">
                        <a:solidFill>
                          <a:srgbClr val="000000"/>
                        </a:solidFill>
                        <a:effectLst/>
                        <a:latin typeface="Calibri" panose="020F0502020204030204" pitchFamily="34" charset="0"/>
                        <a:ea typeface="宋体" panose="02010600030101010101" pitchFamily="2" charset="-122"/>
                      </a:endParaRPr>
                    </a:p>
                  </a:txBody>
                  <a:tcPr marL="44839" marR="44839" marT="0" marB="0" anchor="ctr"/>
                </a:tc>
                <a:tc>
                  <a:txBody>
                    <a:bodyPr/>
                    <a:lstStyle/>
                    <a:p>
                      <a:pPr algn="ctr">
                        <a:lnSpc>
                          <a:spcPct val="115000"/>
                        </a:lnSpc>
                        <a:spcAft>
                          <a:spcPts val="1000"/>
                        </a:spcAft>
                      </a:pPr>
                      <a:r>
                        <a:rPr lang="zh-CN" sz="2000">
                          <a:effectLst/>
                        </a:rPr>
                        <a:t>√</a:t>
                      </a:r>
                      <a:endParaRPr lang="zh-CN" sz="2000">
                        <a:solidFill>
                          <a:srgbClr val="000000"/>
                        </a:solidFill>
                        <a:effectLst/>
                        <a:latin typeface="Calibri" panose="020F0502020204030204" pitchFamily="34" charset="0"/>
                        <a:ea typeface="宋体" panose="02010600030101010101" pitchFamily="2" charset="-122"/>
                      </a:endParaRPr>
                    </a:p>
                  </a:txBody>
                  <a:tcPr marL="44839" marR="44839" marT="0" marB="0" anchor="ctr"/>
                </a:tc>
                <a:tc>
                  <a:txBody>
                    <a:bodyPr/>
                    <a:lstStyle/>
                    <a:p>
                      <a:pPr algn="ctr">
                        <a:lnSpc>
                          <a:spcPct val="115000"/>
                        </a:lnSpc>
                        <a:spcAft>
                          <a:spcPts val="1000"/>
                        </a:spcAft>
                      </a:pPr>
                      <a:r>
                        <a:rPr lang="zh-CN" sz="2000">
                          <a:effectLst/>
                        </a:rPr>
                        <a:t>√</a:t>
                      </a:r>
                      <a:endParaRPr lang="zh-CN" sz="2000">
                        <a:solidFill>
                          <a:srgbClr val="000000"/>
                        </a:solidFill>
                        <a:effectLst/>
                        <a:latin typeface="Calibri" panose="020F0502020204030204" pitchFamily="34" charset="0"/>
                        <a:ea typeface="宋体" panose="02010600030101010101" pitchFamily="2" charset="-122"/>
                      </a:endParaRPr>
                    </a:p>
                  </a:txBody>
                  <a:tcPr marL="44839" marR="44839" marT="0" marB="0" anchor="ctr"/>
                </a:tc>
                <a:tc>
                  <a:txBody>
                    <a:bodyPr/>
                    <a:lstStyle/>
                    <a:p>
                      <a:pPr algn="ctr">
                        <a:lnSpc>
                          <a:spcPct val="115000"/>
                        </a:lnSpc>
                        <a:spcAft>
                          <a:spcPts val="1000"/>
                        </a:spcAft>
                      </a:pPr>
                      <a:r>
                        <a:rPr lang="zh-CN" sz="2000">
                          <a:effectLst/>
                        </a:rPr>
                        <a:t>√</a:t>
                      </a:r>
                      <a:endParaRPr lang="zh-CN" sz="2000">
                        <a:solidFill>
                          <a:srgbClr val="000000"/>
                        </a:solidFill>
                        <a:effectLst/>
                        <a:latin typeface="Calibri" panose="020F0502020204030204" pitchFamily="34" charset="0"/>
                        <a:ea typeface="宋体" panose="02010600030101010101" pitchFamily="2" charset="-122"/>
                      </a:endParaRPr>
                    </a:p>
                  </a:txBody>
                  <a:tcPr marL="44839" marR="44839" marT="0" marB="0" anchor="ctr"/>
                </a:tc>
                <a:extLst>
                  <a:ext uri="{0D108BD9-81ED-4DB2-BD59-A6C34878D82A}">
                    <a16:rowId xmlns:a16="http://schemas.microsoft.com/office/drawing/2014/main" val="1703710491"/>
                  </a:ext>
                </a:extLst>
              </a:tr>
              <a:tr h="192082">
                <a:tc vMerge="1">
                  <a:txBody>
                    <a:bodyPr/>
                    <a:lstStyle/>
                    <a:p>
                      <a:endParaRPr lang="zh-CN" altLang="en-US"/>
                    </a:p>
                  </a:txBody>
                  <a:tcPr/>
                </a:tc>
                <a:tc>
                  <a:txBody>
                    <a:bodyPr/>
                    <a:lstStyle/>
                    <a:p>
                      <a:pPr algn="ctr">
                        <a:lnSpc>
                          <a:spcPct val="115000"/>
                        </a:lnSpc>
                        <a:spcAft>
                          <a:spcPts val="1000"/>
                        </a:spcAft>
                      </a:pPr>
                      <a:r>
                        <a:rPr lang="en-GB" sz="2000" dirty="0">
                          <a:effectLst/>
                        </a:rPr>
                        <a:t>Database organization</a:t>
                      </a:r>
                      <a:endParaRPr lang="zh-CN" sz="2000" dirty="0">
                        <a:solidFill>
                          <a:srgbClr val="000000"/>
                        </a:solidFill>
                        <a:effectLst/>
                        <a:latin typeface="Calibri" panose="020F0502020204030204" pitchFamily="34" charset="0"/>
                        <a:ea typeface="宋体" panose="02010600030101010101" pitchFamily="2" charset="-122"/>
                      </a:endParaRPr>
                    </a:p>
                  </a:txBody>
                  <a:tcPr marL="44839" marR="44839" marT="0" marB="0" anchor="ctr"/>
                </a:tc>
                <a:tc>
                  <a:txBody>
                    <a:bodyPr/>
                    <a:lstStyle/>
                    <a:p>
                      <a:pPr algn="ctr">
                        <a:lnSpc>
                          <a:spcPct val="115000"/>
                        </a:lnSpc>
                        <a:spcAft>
                          <a:spcPts val="1000"/>
                        </a:spcAft>
                      </a:pPr>
                      <a:r>
                        <a:rPr lang="zh-CN" sz="2000">
                          <a:effectLst/>
                        </a:rPr>
                        <a:t>√</a:t>
                      </a:r>
                      <a:endParaRPr lang="zh-CN" sz="2000">
                        <a:solidFill>
                          <a:srgbClr val="000000"/>
                        </a:solidFill>
                        <a:effectLst/>
                        <a:latin typeface="Calibri" panose="020F0502020204030204" pitchFamily="34" charset="0"/>
                        <a:ea typeface="宋体" panose="02010600030101010101" pitchFamily="2" charset="-122"/>
                      </a:endParaRPr>
                    </a:p>
                  </a:txBody>
                  <a:tcPr marL="44839" marR="44839" marT="0" marB="0" anchor="ctr"/>
                </a:tc>
                <a:tc>
                  <a:txBody>
                    <a:bodyPr/>
                    <a:lstStyle/>
                    <a:p>
                      <a:pPr algn="ctr">
                        <a:lnSpc>
                          <a:spcPct val="115000"/>
                        </a:lnSpc>
                        <a:spcAft>
                          <a:spcPts val="1000"/>
                        </a:spcAft>
                      </a:pPr>
                      <a:r>
                        <a:rPr lang="zh-CN" sz="2000">
                          <a:effectLst/>
                        </a:rPr>
                        <a:t>√</a:t>
                      </a:r>
                      <a:endParaRPr lang="zh-CN" sz="2000">
                        <a:solidFill>
                          <a:srgbClr val="000000"/>
                        </a:solidFill>
                        <a:effectLst/>
                        <a:latin typeface="Calibri" panose="020F0502020204030204" pitchFamily="34" charset="0"/>
                        <a:ea typeface="宋体" panose="02010600030101010101" pitchFamily="2" charset="-122"/>
                      </a:endParaRPr>
                    </a:p>
                  </a:txBody>
                  <a:tcPr marL="44839" marR="44839" marT="0" marB="0" anchor="ctr"/>
                </a:tc>
                <a:tc>
                  <a:txBody>
                    <a:bodyPr/>
                    <a:lstStyle/>
                    <a:p>
                      <a:pPr algn="ctr">
                        <a:lnSpc>
                          <a:spcPct val="115000"/>
                        </a:lnSpc>
                        <a:spcAft>
                          <a:spcPts val="1000"/>
                        </a:spcAft>
                      </a:pPr>
                      <a:r>
                        <a:rPr lang="zh-CN" sz="2000">
                          <a:effectLst/>
                        </a:rPr>
                        <a:t>√</a:t>
                      </a:r>
                      <a:endParaRPr lang="zh-CN" sz="2000">
                        <a:solidFill>
                          <a:srgbClr val="000000"/>
                        </a:solidFill>
                        <a:effectLst/>
                        <a:latin typeface="Calibri" panose="020F0502020204030204" pitchFamily="34" charset="0"/>
                        <a:ea typeface="宋体" panose="02010600030101010101" pitchFamily="2" charset="-122"/>
                      </a:endParaRPr>
                    </a:p>
                  </a:txBody>
                  <a:tcPr marL="44839" marR="44839" marT="0" marB="0" anchor="ctr"/>
                </a:tc>
                <a:extLst>
                  <a:ext uri="{0D108BD9-81ED-4DB2-BD59-A6C34878D82A}">
                    <a16:rowId xmlns:a16="http://schemas.microsoft.com/office/drawing/2014/main" val="577512862"/>
                  </a:ext>
                </a:extLst>
              </a:tr>
              <a:tr h="720846">
                <a:tc rowSpan="3">
                  <a:txBody>
                    <a:bodyPr/>
                    <a:lstStyle/>
                    <a:p>
                      <a:pPr algn="ctr">
                        <a:lnSpc>
                          <a:spcPct val="115000"/>
                        </a:lnSpc>
                        <a:spcAft>
                          <a:spcPts val="1000"/>
                        </a:spcAft>
                      </a:pPr>
                      <a:r>
                        <a:rPr lang="en-GB" sz="2000">
                          <a:effectLst/>
                        </a:rPr>
                        <a:t>Spark</a:t>
                      </a:r>
                      <a:endParaRPr lang="zh-CN" sz="2000">
                        <a:effectLst/>
                      </a:endParaRPr>
                    </a:p>
                    <a:p>
                      <a:pPr algn="ctr">
                        <a:lnSpc>
                          <a:spcPct val="115000"/>
                        </a:lnSpc>
                        <a:spcAft>
                          <a:spcPts val="1000"/>
                        </a:spcAft>
                      </a:pPr>
                      <a:r>
                        <a:rPr lang="en-GB" sz="2000">
                          <a:effectLst/>
                        </a:rPr>
                        <a:t>Clustera</a:t>
                      </a:r>
                      <a:endParaRPr lang="zh-CN" sz="2000">
                        <a:solidFill>
                          <a:srgbClr val="000000"/>
                        </a:solidFill>
                        <a:effectLst/>
                        <a:latin typeface="Calibri" panose="020F0502020204030204" pitchFamily="34" charset="0"/>
                        <a:ea typeface="宋体" panose="02010600030101010101" pitchFamily="2" charset="-122"/>
                      </a:endParaRPr>
                    </a:p>
                  </a:txBody>
                  <a:tcPr marL="44839" marR="44839" marT="0" marB="0" anchor="ctr"/>
                </a:tc>
                <a:tc>
                  <a:txBody>
                    <a:bodyPr/>
                    <a:lstStyle/>
                    <a:p>
                      <a:pPr algn="ctr">
                        <a:lnSpc>
                          <a:spcPct val="115000"/>
                        </a:lnSpc>
                        <a:spcAft>
                          <a:spcPts val="1000"/>
                        </a:spcAft>
                      </a:pPr>
                      <a:r>
                        <a:rPr lang="en-GB" sz="2000" dirty="0">
                          <a:effectLst/>
                        </a:rPr>
                        <a:t>Deploy the project to Spark cluster and accomplish the</a:t>
                      </a:r>
                      <a:r>
                        <a:rPr lang="en-US" sz="2000" dirty="0">
                          <a:effectLst/>
                        </a:rPr>
                        <a:t> </a:t>
                      </a:r>
                      <a:r>
                        <a:rPr lang="en-GB" sz="2000" dirty="0">
                          <a:effectLst/>
                        </a:rPr>
                        <a:t>training process</a:t>
                      </a:r>
                      <a:endParaRPr lang="zh-CN" sz="2000" dirty="0">
                        <a:solidFill>
                          <a:srgbClr val="000000"/>
                        </a:solidFill>
                        <a:effectLst/>
                        <a:latin typeface="Calibri" panose="020F0502020204030204" pitchFamily="34" charset="0"/>
                        <a:ea typeface="宋体" panose="02010600030101010101" pitchFamily="2" charset="-122"/>
                      </a:endParaRPr>
                    </a:p>
                  </a:txBody>
                  <a:tcPr marL="44839" marR="44839" marT="0" marB="0" anchor="ctr"/>
                </a:tc>
                <a:tc>
                  <a:txBody>
                    <a:bodyPr/>
                    <a:lstStyle/>
                    <a:p>
                      <a:pPr algn="ctr">
                        <a:lnSpc>
                          <a:spcPct val="115000"/>
                        </a:lnSpc>
                        <a:spcAft>
                          <a:spcPts val="1000"/>
                        </a:spcAft>
                      </a:pPr>
                      <a:r>
                        <a:rPr lang="zh-CN" sz="2000">
                          <a:effectLst/>
                        </a:rPr>
                        <a:t>√</a:t>
                      </a:r>
                      <a:endParaRPr lang="zh-CN" sz="2000">
                        <a:solidFill>
                          <a:srgbClr val="000000"/>
                        </a:solidFill>
                        <a:effectLst/>
                        <a:latin typeface="Calibri" panose="020F0502020204030204" pitchFamily="34" charset="0"/>
                        <a:ea typeface="宋体" panose="02010600030101010101" pitchFamily="2" charset="-122"/>
                      </a:endParaRPr>
                    </a:p>
                  </a:txBody>
                  <a:tcPr marL="44839" marR="44839" marT="0" marB="0" anchor="ctr"/>
                </a:tc>
                <a:tc>
                  <a:txBody>
                    <a:bodyPr/>
                    <a:lstStyle/>
                    <a:p>
                      <a:pPr algn="ctr">
                        <a:lnSpc>
                          <a:spcPct val="115000"/>
                        </a:lnSpc>
                        <a:spcAft>
                          <a:spcPts val="1000"/>
                        </a:spcAft>
                      </a:pPr>
                      <a:r>
                        <a:rPr lang="zh-CN" sz="2000">
                          <a:effectLst/>
                        </a:rPr>
                        <a:t>√</a:t>
                      </a:r>
                      <a:endParaRPr lang="zh-CN" sz="2000">
                        <a:solidFill>
                          <a:srgbClr val="000000"/>
                        </a:solidFill>
                        <a:effectLst/>
                        <a:latin typeface="Calibri" panose="020F0502020204030204" pitchFamily="34" charset="0"/>
                        <a:ea typeface="宋体" panose="02010600030101010101" pitchFamily="2" charset="-122"/>
                      </a:endParaRPr>
                    </a:p>
                  </a:txBody>
                  <a:tcPr marL="44839" marR="44839" marT="0" marB="0" anchor="ctr"/>
                </a:tc>
                <a:tc>
                  <a:txBody>
                    <a:bodyPr/>
                    <a:lstStyle/>
                    <a:p>
                      <a:pPr algn="ctr">
                        <a:lnSpc>
                          <a:spcPct val="115000"/>
                        </a:lnSpc>
                        <a:spcAft>
                          <a:spcPts val="1000"/>
                        </a:spcAft>
                      </a:pPr>
                      <a:r>
                        <a:rPr lang="zh-CN" sz="2000">
                          <a:effectLst/>
                        </a:rPr>
                        <a:t>√</a:t>
                      </a:r>
                      <a:endParaRPr lang="zh-CN" sz="2000">
                        <a:solidFill>
                          <a:srgbClr val="000000"/>
                        </a:solidFill>
                        <a:effectLst/>
                        <a:latin typeface="Calibri" panose="020F0502020204030204" pitchFamily="34" charset="0"/>
                        <a:ea typeface="宋体" panose="02010600030101010101" pitchFamily="2" charset="-122"/>
                      </a:endParaRPr>
                    </a:p>
                  </a:txBody>
                  <a:tcPr marL="44839" marR="44839" marT="0" marB="0" anchor="ctr"/>
                </a:tc>
                <a:extLst>
                  <a:ext uri="{0D108BD9-81ED-4DB2-BD59-A6C34878D82A}">
                    <a16:rowId xmlns:a16="http://schemas.microsoft.com/office/drawing/2014/main" val="1294303624"/>
                  </a:ext>
                </a:extLst>
              </a:tr>
              <a:tr h="192082">
                <a:tc vMerge="1">
                  <a:txBody>
                    <a:bodyPr/>
                    <a:lstStyle/>
                    <a:p>
                      <a:endParaRPr lang="zh-CN" altLang="en-US"/>
                    </a:p>
                  </a:txBody>
                  <a:tcPr/>
                </a:tc>
                <a:tc>
                  <a:txBody>
                    <a:bodyPr/>
                    <a:lstStyle/>
                    <a:p>
                      <a:pPr algn="ctr">
                        <a:lnSpc>
                          <a:spcPct val="115000"/>
                        </a:lnSpc>
                        <a:spcAft>
                          <a:spcPts val="1000"/>
                        </a:spcAft>
                      </a:pPr>
                      <a:r>
                        <a:rPr lang="en-GB" sz="2000" dirty="0">
                          <a:effectLst/>
                        </a:rPr>
                        <a:t>Cluster maintenance</a:t>
                      </a:r>
                      <a:endParaRPr lang="zh-CN" sz="2000" dirty="0">
                        <a:solidFill>
                          <a:srgbClr val="000000"/>
                        </a:solidFill>
                        <a:effectLst/>
                        <a:latin typeface="Calibri" panose="020F0502020204030204" pitchFamily="34" charset="0"/>
                        <a:ea typeface="宋体" panose="02010600030101010101" pitchFamily="2" charset="-122"/>
                      </a:endParaRPr>
                    </a:p>
                  </a:txBody>
                  <a:tcPr marL="44839" marR="44839" marT="0" marB="0" anchor="ctr"/>
                </a:tc>
                <a:tc>
                  <a:txBody>
                    <a:bodyPr/>
                    <a:lstStyle/>
                    <a:p>
                      <a:pPr algn="ctr">
                        <a:lnSpc>
                          <a:spcPct val="115000"/>
                        </a:lnSpc>
                        <a:spcAft>
                          <a:spcPts val="1000"/>
                        </a:spcAft>
                      </a:pPr>
                      <a:r>
                        <a:rPr lang="zh-CN" sz="2000">
                          <a:effectLst/>
                        </a:rPr>
                        <a:t>√</a:t>
                      </a:r>
                      <a:endParaRPr lang="zh-CN" sz="2000">
                        <a:solidFill>
                          <a:srgbClr val="000000"/>
                        </a:solidFill>
                        <a:effectLst/>
                        <a:latin typeface="Calibri" panose="020F0502020204030204" pitchFamily="34" charset="0"/>
                        <a:ea typeface="宋体" panose="02010600030101010101" pitchFamily="2" charset="-122"/>
                      </a:endParaRPr>
                    </a:p>
                  </a:txBody>
                  <a:tcPr marL="44839" marR="44839" marT="0" marB="0" anchor="ctr"/>
                </a:tc>
                <a:tc>
                  <a:txBody>
                    <a:bodyPr/>
                    <a:lstStyle/>
                    <a:p>
                      <a:pPr algn="ctr">
                        <a:lnSpc>
                          <a:spcPct val="115000"/>
                        </a:lnSpc>
                        <a:spcAft>
                          <a:spcPts val="1000"/>
                        </a:spcAft>
                      </a:pPr>
                      <a:r>
                        <a:rPr lang="zh-CN" sz="2000">
                          <a:effectLst/>
                        </a:rPr>
                        <a:t>√</a:t>
                      </a:r>
                      <a:endParaRPr lang="zh-CN" sz="2000">
                        <a:solidFill>
                          <a:srgbClr val="000000"/>
                        </a:solidFill>
                        <a:effectLst/>
                        <a:latin typeface="Calibri" panose="020F0502020204030204" pitchFamily="34" charset="0"/>
                        <a:ea typeface="宋体" panose="02010600030101010101" pitchFamily="2" charset="-122"/>
                      </a:endParaRPr>
                    </a:p>
                  </a:txBody>
                  <a:tcPr marL="44839" marR="44839" marT="0" marB="0" anchor="ctr"/>
                </a:tc>
                <a:tc>
                  <a:txBody>
                    <a:bodyPr/>
                    <a:lstStyle/>
                    <a:p>
                      <a:pPr algn="ctr">
                        <a:lnSpc>
                          <a:spcPct val="115000"/>
                        </a:lnSpc>
                        <a:spcAft>
                          <a:spcPts val="1000"/>
                        </a:spcAft>
                      </a:pPr>
                      <a:r>
                        <a:rPr lang="zh-CN" sz="2000">
                          <a:effectLst/>
                        </a:rPr>
                        <a:t>√</a:t>
                      </a:r>
                      <a:endParaRPr lang="zh-CN" sz="2000">
                        <a:solidFill>
                          <a:srgbClr val="000000"/>
                        </a:solidFill>
                        <a:effectLst/>
                        <a:latin typeface="Calibri" panose="020F0502020204030204" pitchFamily="34" charset="0"/>
                        <a:ea typeface="宋体" panose="02010600030101010101" pitchFamily="2" charset="-122"/>
                      </a:endParaRPr>
                    </a:p>
                  </a:txBody>
                  <a:tcPr marL="44839" marR="44839" marT="0" marB="0" anchor="ctr"/>
                </a:tc>
                <a:extLst>
                  <a:ext uri="{0D108BD9-81ED-4DB2-BD59-A6C34878D82A}">
                    <a16:rowId xmlns:a16="http://schemas.microsoft.com/office/drawing/2014/main" val="3942134255"/>
                  </a:ext>
                </a:extLst>
              </a:tr>
              <a:tr h="469541">
                <a:tc vMerge="1">
                  <a:txBody>
                    <a:bodyPr/>
                    <a:lstStyle/>
                    <a:p>
                      <a:endParaRPr lang="zh-CN" altLang="en-US"/>
                    </a:p>
                  </a:txBody>
                  <a:tcPr/>
                </a:tc>
                <a:tc>
                  <a:txBody>
                    <a:bodyPr/>
                    <a:lstStyle/>
                    <a:p>
                      <a:pPr algn="ctr">
                        <a:lnSpc>
                          <a:spcPct val="115000"/>
                        </a:lnSpc>
                        <a:spcAft>
                          <a:spcPts val="1000"/>
                        </a:spcAft>
                      </a:pPr>
                      <a:r>
                        <a:rPr lang="en-GB" sz="2000" dirty="0">
                          <a:effectLst/>
                        </a:rPr>
                        <a:t>Performance</a:t>
                      </a:r>
                      <a:r>
                        <a:rPr lang="en-US" sz="2000" dirty="0">
                          <a:effectLst/>
                        </a:rPr>
                        <a:t> </a:t>
                      </a:r>
                      <a:r>
                        <a:rPr lang="en-GB" sz="2000" dirty="0">
                          <a:effectLst/>
                        </a:rPr>
                        <a:t>Evaluation</a:t>
                      </a:r>
                      <a:endParaRPr lang="zh-CN" sz="2000" dirty="0">
                        <a:solidFill>
                          <a:srgbClr val="000000"/>
                        </a:solidFill>
                        <a:effectLst/>
                        <a:latin typeface="Calibri" panose="020F0502020204030204" pitchFamily="34" charset="0"/>
                        <a:ea typeface="宋体" panose="02010600030101010101" pitchFamily="2" charset="-122"/>
                      </a:endParaRPr>
                    </a:p>
                  </a:txBody>
                  <a:tcPr marL="44839" marR="44839" marT="0" marB="0" anchor="ctr"/>
                </a:tc>
                <a:tc>
                  <a:txBody>
                    <a:bodyPr/>
                    <a:lstStyle/>
                    <a:p>
                      <a:pPr algn="ctr">
                        <a:lnSpc>
                          <a:spcPct val="115000"/>
                        </a:lnSpc>
                        <a:spcAft>
                          <a:spcPts val="1000"/>
                        </a:spcAft>
                      </a:pPr>
                      <a:r>
                        <a:rPr lang="zh-CN" sz="2000">
                          <a:effectLst/>
                        </a:rPr>
                        <a:t>√</a:t>
                      </a:r>
                      <a:endParaRPr lang="zh-CN" sz="2000">
                        <a:solidFill>
                          <a:srgbClr val="000000"/>
                        </a:solidFill>
                        <a:effectLst/>
                        <a:latin typeface="Calibri" panose="020F0502020204030204" pitchFamily="34" charset="0"/>
                        <a:ea typeface="宋体" panose="02010600030101010101" pitchFamily="2" charset="-122"/>
                      </a:endParaRPr>
                    </a:p>
                  </a:txBody>
                  <a:tcPr marL="44839" marR="44839" marT="0" marB="0" anchor="ctr"/>
                </a:tc>
                <a:tc>
                  <a:txBody>
                    <a:bodyPr/>
                    <a:lstStyle/>
                    <a:p>
                      <a:pPr algn="ctr">
                        <a:lnSpc>
                          <a:spcPct val="115000"/>
                        </a:lnSpc>
                        <a:spcAft>
                          <a:spcPts val="1000"/>
                        </a:spcAft>
                      </a:pPr>
                      <a:r>
                        <a:rPr lang="zh-CN" sz="2000">
                          <a:effectLst/>
                        </a:rPr>
                        <a:t>√</a:t>
                      </a:r>
                      <a:endParaRPr lang="zh-CN" sz="2000">
                        <a:solidFill>
                          <a:srgbClr val="000000"/>
                        </a:solidFill>
                        <a:effectLst/>
                        <a:latin typeface="Calibri" panose="020F0502020204030204" pitchFamily="34" charset="0"/>
                        <a:ea typeface="宋体" panose="02010600030101010101" pitchFamily="2" charset="-122"/>
                      </a:endParaRPr>
                    </a:p>
                  </a:txBody>
                  <a:tcPr marL="44839" marR="44839" marT="0" marB="0" anchor="ctr"/>
                </a:tc>
                <a:tc>
                  <a:txBody>
                    <a:bodyPr/>
                    <a:lstStyle/>
                    <a:p>
                      <a:pPr algn="ctr">
                        <a:lnSpc>
                          <a:spcPct val="115000"/>
                        </a:lnSpc>
                        <a:spcAft>
                          <a:spcPts val="1000"/>
                        </a:spcAft>
                      </a:pPr>
                      <a:r>
                        <a:rPr lang="zh-CN" sz="2000">
                          <a:effectLst/>
                        </a:rPr>
                        <a:t>√</a:t>
                      </a:r>
                      <a:endParaRPr lang="zh-CN" sz="2000">
                        <a:solidFill>
                          <a:srgbClr val="000000"/>
                        </a:solidFill>
                        <a:effectLst/>
                        <a:latin typeface="Calibri" panose="020F0502020204030204" pitchFamily="34" charset="0"/>
                        <a:ea typeface="宋体" panose="02010600030101010101" pitchFamily="2" charset="-122"/>
                      </a:endParaRPr>
                    </a:p>
                  </a:txBody>
                  <a:tcPr marL="44839" marR="44839" marT="0" marB="0" anchor="ctr"/>
                </a:tc>
                <a:extLst>
                  <a:ext uri="{0D108BD9-81ED-4DB2-BD59-A6C34878D82A}">
                    <a16:rowId xmlns:a16="http://schemas.microsoft.com/office/drawing/2014/main" val="1240706772"/>
                  </a:ext>
                </a:extLst>
              </a:tr>
              <a:tr h="230882">
                <a:tc rowSpan="2">
                  <a:txBody>
                    <a:bodyPr/>
                    <a:lstStyle/>
                    <a:p>
                      <a:pPr algn="ctr">
                        <a:lnSpc>
                          <a:spcPct val="115000"/>
                        </a:lnSpc>
                        <a:spcAft>
                          <a:spcPts val="1000"/>
                        </a:spcAft>
                      </a:pPr>
                      <a:r>
                        <a:rPr lang="en-GB" sz="2000">
                          <a:effectLst/>
                        </a:rPr>
                        <a:t>Algorithm</a:t>
                      </a:r>
                      <a:endParaRPr lang="zh-CN" sz="2000">
                        <a:solidFill>
                          <a:srgbClr val="000000"/>
                        </a:solidFill>
                        <a:effectLst/>
                        <a:latin typeface="Calibri" panose="020F0502020204030204" pitchFamily="34" charset="0"/>
                        <a:ea typeface="宋体" panose="02010600030101010101" pitchFamily="2" charset="-122"/>
                      </a:endParaRPr>
                    </a:p>
                  </a:txBody>
                  <a:tcPr marL="44839" marR="44839" marT="0" marB="0" anchor="ctr"/>
                </a:tc>
                <a:tc>
                  <a:txBody>
                    <a:bodyPr/>
                    <a:lstStyle/>
                    <a:p>
                      <a:pPr algn="ctr">
                        <a:lnSpc>
                          <a:spcPct val="115000"/>
                        </a:lnSpc>
                        <a:spcAft>
                          <a:spcPts val="1000"/>
                        </a:spcAft>
                      </a:pPr>
                      <a:r>
                        <a:rPr lang="en-GB" sz="2000" dirty="0">
                          <a:effectLst/>
                        </a:rPr>
                        <a:t>Deep learning algorithm</a:t>
                      </a:r>
                      <a:endParaRPr lang="zh-CN" sz="2000" dirty="0">
                        <a:solidFill>
                          <a:srgbClr val="000000"/>
                        </a:solidFill>
                        <a:effectLst/>
                        <a:latin typeface="Calibri" panose="020F0502020204030204" pitchFamily="34" charset="0"/>
                        <a:ea typeface="宋体" panose="02010600030101010101" pitchFamily="2" charset="-122"/>
                      </a:endParaRPr>
                    </a:p>
                  </a:txBody>
                  <a:tcPr marL="44839" marR="44839" marT="0" marB="0" anchor="ctr"/>
                </a:tc>
                <a:tc>
                  <a:txBody>
                    <a:bodyPr/>
                    <a:lstStyle/>
                    <a:p>
                      <a:pPr algn="ctr">
                        <a:lnSpc>
                          <a:spcPct val="115000"/>
                        </a:lnSpc>
                        <a:spcAft>
                          <a:spcPts val="1000"/>
                        </a:spcAft>
                      </a:pPr>
                      <a:endParaRPr lang="zh-CN" sz="2000" dirty="0">
                        <a:solidFill>
                          <a:srgbClr val="000000"/>
                        </a:solidFill>
                        <a:effectLst/>
                        <a:latin typeface="Calibri" panose="020F0502020204030204" pitchFamily="34" charset="0"/>
                        <a:ea typeface="宋体" panose="02010600030101010101" pitchFamily="2" charset="-122"/>
                      </a:endParaRPr>
                    </a:p>
                  </a:txBody>
                  <a:tcPr marL="44839" marR="44839" marT="0" marB="0" anchor="ctr"/>
                </a:tc>
                <a:tc>
                  <a:txBody>
                    <a:bodyPr/>
                    <a:lstStyle/>
                    <a:p>
                      <a:pPr algn="ctr">
                        <a:lnSpc>
                          <a:spcPct val="115000"/>
                        </a:lnSpc>
                        <a:spcAft>
                          <a:spcPts val="1000"/>
                        </a:spcAft>
                      </a:pPr>
                      <a:endParaRPr lang="zh-CN" sz="2000" dirty="0">
                        <a:solidFill>
                          <a:srgbClr val="000000"/>
                        </a:solidFill>
                        <a:effectLst/>
                        <a:latin typeface="Calibri" panose="020F0502020204030204" pitchFamily="34" charset="0"/>
                        <a:ea typeface="宋体" panose="02010600030101010101" pitchFamily="2" charset="-122"/>
                      </a:endParaRPr>
                    </a:p>
                  </a:txBody>
                  <a:tcPr marL="44839" marR="44839" marT="0" marB="0" anchor="ctr"/>
                </a:tc>
                <a:tc>
                  <a:txBody>
                    <a:bodyPr/>
                    <a:lstStyle/>
                    <a:p>
                      <a:pPr algn="ctr">
                        <a:lnSpc>
                          <a:spcPct val="115000"/>
                        </a:lnSpc>
                        <a:spcAft>
                          <a:spcPts val="1000"/>
                        </a:spcAft>
                      </a:pPr>
                      <a:endParaRPr lang="zh-CN" sz="2000" dirty="0">
                        <a:solidFill>
                          <a:srgbClr val="000000"/>
                        </a:solidFill>
                        <a:effectLst/>
                        <a:latin typeface="Calibri" panose="020F0502020204030204" pitchFamily="34" charset="0"/>
                        <a:ea typeface="宋体" panose="02010600030101010101" pitchFamily="2" charset="-122"/>
                      </a:endParaRPr>
                    </a:p>
                  </a:txBody>
                  <a:tcPr marL="44839" marR="44839" marT="0" marB="0" anchor="ctr"/>
                </a:tc>
                <a:extLst>
                  <a:ext uri="{0D108BD9-81ED-4DB2-BD59-A6C34878D82A}">
                    <a16:rowId xmlns:a16="http://schemas.microsoft.com/office/drawing/2014/main" val="828387696"/>
                  </a:ext>
                </a:extLst>
              </a:tr>
              <a:tr h="395749">
                <a:tc vMerge="1">
                  <a:txBody>
                    <a:bodyPr/>
                    <a:lstStyle/>
                    <a:p>
                      <a:endParaRPr lang="zh-CN" altLang="en-US"/>
                    </a:p>
                  </a:txBody>
                  <a:tcPr/>
                </a:tc>
                <a:tc>
                  <a:txBody>
                    <a:bodyPr/>
                    <a:lstStyle/>
                    <a:p>
                      <a:pPr algn="ctr">
                        <a:lnSpc>
                          <a:spcPct val="115000"/>
                        </a:lnSpc>
                        <a:spcAft>
                          <a:spcPts val="1000"/>
                        </a:spcAft>
                      </a:pPr>
                      <a:r>
                        <a:rPr lang="en-GB" sz="2000" dirty="0">
                          <a:effectLst/>
                        </a:rPr>
                        <a:t>Revise the algorithm to suit cluster computation</a:t>
                      </a:r>
                      <a:endParaRPr lang="zh-CN" sz="2000" dirty="0">
                        <a:solidFill>
                          <a:srgbClr val="000000"/>
                        </a:solidFill>
                        <a:effectLst/>
                        <a:latin typeface="Calibri" panose="020F0502020204030204" pitchFamily="34" charset="0"/>
                        <a:ea typeface="宋体" panose="02010600030101010101" pitchFamily="2" charset="-122"/>
                      </a:endParaRPr>
                    </a:p>
                  </a:txBody>
                  <a:tcPr marL="44839" marR="44839" marT="0" marB="0" anchor="ctr"/>
                </a:tc>
                <a:tc>
                  <a:txBody>
                    <a:bodyPr/>
                    <a:lstStyle/>
                    <a:p>
                      <a:pPr algn="ctr">
                        <a:lnSpc>
                          <a:spcPct val="115000"/>
                        </a:lnSpc>
                        <a:spcAft>
                          <a:spcPts val="1000"/>
                        </a:spcAft>
                      </a:pPr>
                      <a:r>
                        <a:rPr lang="zh-CN" sz="2000">
                          <a:effectLst/>
                        </a:rPr>
                        <a:t>√</a:t>
                      </a:r>
                      <a:endParaRPr lang="zh-CN" sz="2000">
                        <a:solidFill>
                          <a:srgbClr val="000000"/>
                        </a:solidFill>
                        <a:effectLst/>
                        <a:latin typeface="Calibri" panose="020F0502020204030204" pitchFamily="34" charset="0"/>
                        <a:ea typeface="宋体" panose="02010600030101010101" pitchFamily="2" charset="-122"/>
                      </a:endParaRPr>
                    </a:p>
                  </a:txBody>
                  <a:tcPr marL="44839" marR="44839" marT="0" marB="0" anchor="ctr"/>
                </a:tc>
                <a:tc>
                  <a:txBody>
                    <a:bodyPr/>
                    <a:lstStyle/>
                    <a:p>
                      <a:pPr algn="ctr">
                        <a:lnSpc>
                          <a:spcPct val="115000"/>
                        </a:lnSpc>
                        <a:spcAft>
                          <a:spcPts val="1000"/>
                        </a:spcAft>
                      </a:pPr>
                      <a:r>
                        <a:rPr lang="zh-CN" sz="2000" dirty="0">
                          <a:effectLst/>
                        </a:rPr>
                        <a:t>√</a:t>
                      </a:r>
                      <a:endParaRPr lang="zh-CN" sz="2000" dirty="0">
                        <a:solidFill>
                          <a:srgbClr val="000000"/>
                        </a:solidFill>
                        <a:effectLst/>
                        <a:latin typeface="Calibri" panose="020F0502020204030204" pitchFamily="34" charset="0"/>
                        <a:ea typeface="宋体" panose="02010600030101010101" pitchFamily="2" charset="-122"/>
                      </a:endParaRPr>
                    </a:p>
                  </a:txBody>
                  <a:tcPr marL="44839" marR="44839" marT="0" marB="0" anchor="ctr"/>
                </a:tc>
                <a:tc>
                  <a:txBody>
                    <a:bodyPr/>
                    <a:lstStyle/>
                    <a:p>
                      <a:pPr algn="ctr">
                        <a:lnSpc>
                          <a:spcPct val="115000"/>
                        </a:lnSpc>
                        <a:spcAft>
                          <a:spcPts val="1000"/>
                        </a:spcAft>
                      </a:pPr>
                      <a:r>
                        <a:rPr lang="zh-CN" sz="2000">
                          <a:effectLst/>
                        </a:rPr>
                        <a:t>√</a:t>
                      </a:r>
                      <a:endParaRPr lang="zh-CN" sz="2000">
                        <a:solidFill>
                          <a:srgbClr val="000000"/>
                        </a:solidFill>
                        <a:effectLst/>
                        <a:latin typeface="Calibri" panose="020F0502020204030204" pitchFamily="34" charset="0"/>
                        <a:ea typeface="宋体" panose="02010600030101010101" pitchFamily="2" charset="-122"/>
                      </a:endParaRPr>
                    </a:p>
                  </a:txBody>
                  <a:tcPr marL="44839" marR="44839" marT="0" marB="0" anchor="ctr"/>
                </a:tc>
                <a:extLst>
                  <a:ext uri="{0D108BD9-81ED-4DB2-BD59-A6C34878D82A}">
                    <a16:rowId xmlns:a16="http://schemas.microsoft.com/office/drawing/2014/main" val="1761786619"/>
                  </a:ext>
                </a:extLst>
              </a:tr>
              <a:tr h="192082">
                <a:tc rowSpan="5">
                  <a:txBody>
                    <a:bodyPr/>
                    <a:lstStyle/>
                    <a:p>
                      <a:pPr algn="ctr">
                        <a:lnSpc>
                          <a:spcPct val="115000"/>
                        </a:lnSpc>
                        <a:spcAft>
                          <a:spcPts val="1000"/>
                        </a:spcAft>
                      </a:pPr>
                      <a:r>
                        <a:rPr lang="en-GB" sz="2000">
                          <a:effectLst/>
                        </a:rPr>
                        <a:t>Others</a:t>
                      </a:r>
                      <a:endParaRPr lang="zh-CN" sz="2000">
                        <a:solidFill>
                          <a:srgbClr val="000000"/>
                        </a:solidFill>
                        <a:effectLst/>
                        <a:latin typeface="Calibri" panose="020F0502020204030204" pitchFamily="34" charset="0"/>
                        <a:ea typeface="宋体" panose="02010600030101010101" pitchFamily="2" charset="-122"/>
                      </a:endParaRPr>
                    </a:p>
                  </a:txBody>
                  <a:tcPr marL="44839" marR="44839" marT="0" marB="0" anchor="ctr"/>
                </a:tc>
                <a:tc>
                  <a:txBody>
                    <a:bodyPr/>
                    <a:lstStyle/>
                    <a:p>
                      <a:pPr algn="ctr">
                        <a:lnSpc>
                          <a:spcPct val="115000"/>
                        </a:lnSpc>
                        <a:spcAft>
                          <a:spcPts val="1000"/>
                        </a:spcAft>
                      </a:pPr>
                      <a:r>
                        <a:rPr lang="en-GB" sz="2000" dirty="0">
                          <a:effectLst/>
                        </a:rPr>
                        <a:t>Web UI Design</a:t>
                      </a:r>
                      <a:endParaRPr lang="zh-CN" sz="2000" dirty="0">
                        <a:solidFill>
                          <a:srgbClr val="000000"/>
                        </a:solidFill>
                        <a:effectLst/>
                        <a:latin typeface="Calibri" panose="020F0502020204030204" pitchFamily="34" charset="0"/>
                        <a:ea typeface="宋体" panose="02010600030101010101" pitchFamily="2" charset="-122"/>
                      </a:endParaRPr>
                    </a:p>
                  </a:txBody>
                  <a:tcPr marL="44839" marR="44839" marT="0" marB="0" anchor="ctr"/>
                </a:tc>
                <a:tc>
                  <a:txBody>
                    <a:bodyPr/>
                    <a:lstStyle/>
                    <a:p>
                      <a:pPr algn="ctr">
                        <a:lnSpc>
                          <a:spcPct val="115000"/>
                        </a:lnSpc>
                        <a:spcAft>
                          <a:spcPts val="1000"/>
                        </a:spcAft>
                      </a:pPr>
                      <a:endParaRPr lang="zh-CN" sz="2000" dirty="0">
                        <a:solidFill>
                          <a:srgbClr val="000000"/>
                        </a:solidFill>
                        <a:effectLst/>
                        <a:latin typeface="Calibri" panose="020F0502020204030204" pitchFamily="34" charset="0"/>
                        <a:ea typeface="宋体" panose="02010600030101010101" pitchFamily="2" charset="-122"/>
                      </a:endParaRPr>
                    </a:p>
                  </a:txBody>
                  <a:tcPr marL="44839" marR="44839" marT="0" marB="0" anchor="ctr"/>
                </a:tc>
                <a:tc>
                  <a:txBody>
                    <a:bodyPr/>
                    <a:lstStyle/>
                    <a:p>
                      <a:pPr marL="0" marR="0" lvl="0" indent="0" algn="ctr" defTabSz="914400" rtl="0" eaLnBrk="1" fontAlgn="auto" latinLnBrk="0" hangingPunct="1">
                        <a:lnSpc>
                          <a:spcPct val="115000"/>
                        </a:lnSpc>
                        <a:spcBef>
                          <a:spcPts val="0"/>
                        </a:spcBef>
                        <a:spcAft>
                          <a:spcPts val="1000"/>
                        </a:spcAft>
                        <a:buClrTx/>
                        <a:buSzTx/>
                        <a:buFontTx/>
                        <a:buNone/>
                        <a:tabLst/>
                        <a:defRPr/>
                      </a:pPr>
                      <a:r>
                        <a:rPr lang="zh-CN" altLang="zh-CN" sz="2000">
                          <a:effectLst/>
                        </a:rPr>
                        <a:t>√</a:t>
                      </a:r>
                      <a:endParaRPr lang="zh-CN" altLang="zh-CN" sz="2000">
                        <a:solidFill>
                          <a:srgbClr val="000000"/>
                        </a:solidFill>
                        <a:effectLst/>
                        <a:latin typeface="Calibri" panose="020F0502020204030204" pitchFamily="34" charset="0"/>
                        <a:ea typeface="宋体" panose="02010600030101010101" pitchFamily="2" charset="-122"/>
                      </a:endParaRPr>
                    </a:p>
                  </a:txBody>
                  <a:tcPr marL="44839" marR="44839" marT="0" marB="0" anchor="ctr"/>
                </a:tc>
                <a:tc>
                  <a:txBody>
                    <a:bodyPr/>
                    <a:lstStyle/>
                    <a:p>
                      <a:pPr algn="ctr">
                        <a:lnSpc>
                          <a:spcPct val="115000"/>
                        </a:lnSpc>
                        <a:spcAft>
                          <a:spcPts val="1000"/>
                        </a:spcAft>
                      </a:pPr>
                      <a:r>
                        <a:rPr lang="en-GB" sz="2000">
                          <a:effectLst/>
                        </a:rPr>
                        <a:t> </a:t>
                      </a:r>
                      <a:endParaRPr lang="zh-CN" sz="2000">
                        <a:solidFill>
                          <a:srgbClr val="000000"/>
                        </a:solidFill>
                        <a:effectLst/>
                        <a:latin typeface="Calibri" panose="020F0502020204030204" pitchFamily="34" charset="0"/>
                        <a:ea typeface="宋体" panose="02010600030101010101" pitchFamily="2" charset="-122"/>
                      </a:endParaRPr>
                    </a:p>
                  </a:txBody>
                  <a:tcPr marL="44839" marR="44839" marT="0" marB="0" anchor="ctr"/>
                </a:tc>
                <a:extLst>
                  <a:ext uri="{0D108BD9-81ED-4DB2-BD59-A6C34878D82A}">
                    <a16:rowId xmlns:a16="http://schemas.microsoft.com/office/drawing/2014/main" val="3044303351"/>
                  </a:ext>
                </a:extLst>
              </a:tr>
              <a:tr h="230882">
                <a:tc vMerge="1">
                  <a:txBody>
                    <a:bodyPr/>
                    <a:lstStyle/>
                    <a:p>
                      <a:endParaRPr lang="zh-CN" altLang="en-US"/>
                    </a:p>
                  </a:txBody>
                  <a:tcPr/>
                </a:tc>
                <a:tc>
                  <a:txBody>
                    <a:bodyPr/>
                    <a:lstStyle/>
                    <a:p>
                      <a:pPr algn="ctr">
                        <a:lnSpc>
                          <a:spcPct val="115000"/>
                        </a:lnSpc>
                        <a:spcAft>
                          <a:spcPts val="1000"/>
                        </a:spcAft>
                      </a:pPr>
                      <a:r>
                        <a:rPr lang="en-GB" sz="2000">
                          <a:effectLst/>
                        </a:rPr>
                        <a:t>Prepare presentation PPT</a:t>
                      </a:r>
                      <a:endParaRPr lang="zh-CN" sz="2000">
                        <a:solidFill>
                          <a:srgbClr val="000000"/>
                        </a:solidFill>
                        <a:effectLst/>
                        <a:latin typeface="Calibri" panose="020F0502020204030204" pitchFamily="34" charset="0"/>
                        <a:ea typeface="宋体" panose="02010600030101010101" pitchFamily="2" charset="-122"/>
                      </a:endParaRPr>
                    </a:p>
                  </a:txBody>
                  <a:tcPr marL="44839" marR="44839" marT="0" marB="0" anchor="ctr"/>
                </a:tc>
                <a:tc>
                  <a:txBody>
                    <a:bodyPr/>
                    <a:lstStyle/>
                    <a:p>
                      <a:pPr algn="ctr">
                        <a:lnSpc>
                          <a:spcPct val="115000"/>
                        </a:lnSpc>
                        <a:spcAft>
                          <a:spcPts val="1000"/>
                        </a:spcAft>
                      </a:pPr>
                      <a:r>
                        <a:rPr lang="zh-CN" sz="2000">
                          <a:effectLst/>
                        </a:rPr>
                        <a:t>√</a:t>
                      </a:r>
                      <a:endParaRPr lang="zh-CN" sz="2000">
                        <a:solidFill>
                          <a:srgbClr val="000000"/>
                        </a:solidFill>
                        <a:effectLst/>
                        <a:latin typeface="Calibri" panose="020F0502020204030204" pitchFamily="34" charset="0"/>
                        <a:ea typeface="宋体" panose="02010600030101010101" pitchFamily="2" charset="-122"/>
                      </a:endParaRPr>
                    </a:p>
                  </a:txBody>
                  <a:tcPr marL="44839" marR="44839" marT="0" marB="0" anchor="ctr"/>
                </a:tc>
                <a:tc>
                  <a:txBody>
                    <a:bodyPr/>
                    <a:lstStyle/>
                    <a:p>
                      <a:pPr algn="ctr">
                        <a:lnSpc>
                          <a:spcPct val="115000"/>
                        </a:lnSpc>
                        <a:spcAft>
                          <a:spcPts val="1000"/>
                        </a:spcAft>
                      </a:pPr>
                      <a:r>
                        <a:rPr lang="zh-CN" sz="2000" dirty="0">
                          <a:effectLst/>
                        </a:rPr>
                        <a:t>√</a:t>
                      </a:r>
                      <a:endParaRPr lang="zh-CN" sz="2000" dirty="0">
                        <a:solidFill>
                          <a:srgbClr val="000000"/>
                        </a:solidFill>
                        <a:effectLst/>
                        <a:latin typeface="Calibri" panose="020F0502020204030204" pitchFamily="34" charset="0"/>
                        <a:ea typeface="宋体" panose="02010600030101010101" pitchFamily="2" charset="-122"/>
                      </a:endParaRPr>
                    </a:p>
                  </a:txBody>
                  <a:tcPr marL="44839" marR="44839" marT="0" marB="0" anchor="ctr"/>
                </a:tc>
                <a:tc>
                  <a:txBody>
                    <a:bodyPr/>
                    <a:lstStyle/>
                    <a:p>
                      <a:pPr algn="ctr">
                        <a:lnSpc>
                          <a:spcPct val="115000"/>
                        </a:lnSpc>
                        <a:spcAft>
                          <a:spcPts val="1000"/>
                        </a:spcAft>
                      </a:pPr>
                      <a:r>
                        <a:rPr lang="zh-CN" sz="2000">
                          <a:effectLst/>
                        </a:rPr>
                        <a:t>√</a:t>
                      </a:r>
                      <a:endParaRPr lang="zh-CN" sz="2000">
                        <a:solidFill>
                          <a:srgbClr val="000000"/>
                        </a:solidFill>
                        <a:effectLst/>
                        <a:latin typeface="Calibri" panose="020F0502020204030204" pitchFamily="34" charset="0"/>
                        <a:ea typeface="宋体" panose="02010600030101010101" pitchFamily="2" charset="-122"/>
                      </a:endParaRPr>
                    </a:p>
                  </a:txBody>
                  <a:tcPr marL="44839" marR="44839" marT="0" marB="0" anchor="ctr"/>
                </a:tc>
                <a:extLst>
                  <a:ext uri="{0D108BD9-81ED-4DB2-BD59-A6C34878D82A}">
                    <a16:rowId xmlns:a16="http://schemas.microsoft.com/office/drawing/2014/main" val="3706233614"/>
                  </a:ext>
                </a:extLst>
              </a:tr>
              <a:tr h="192082">
                <a:tc vMerge="1">
                  <a:txBody>
                    <a:bodyPr/>
                    <a:lstStyle/>
                    <a:p>
                      <a:endParaRPr lang="zh-CN" altLang="en-US"/>
                    </a:p>
                  </a:txBody>
                  <a:tcPr/>
                </a:tc>
                <a:tc>
                  <a:txBody>
                    <a:bodyPr/>
                    <a:lstStyle/>
                    <a:p>
                      <a:pPr algn="ctr">
                        <a:lnSpc>
                          <a:spcPct val="115000"/>
                        </a:lnSpc>
                        <a:spcAft>
                          <a:spcPts val="1000"/>
                        </a:spcAft>
                      </a:pPr>
                      <a:r>
                        <a:rPr lang="en-GB" sz="2000">
                          <a:effectLst/>
                        </a:rPr>
                        <a:t>Live demo</a:t>
                      </a:r>
                      <a:endParaRPr lang="zh-CN" sz="2000">
                        <a:solidFill>
                          <a:srgbClr val="000000"/>
                        </a:solidFill>
                        <a:effectLst/>
                        <a:latin typeface="Calibri" panose="020F0502020204030204" pitchFamily="34" charset="0"/>
                        <a:ea typeface="宋体" panose="02010600030101010101" pitchFamily="2" charset="-122"/>
                      </a:endParaRPr>
                    </a:p>
                  </a:txBody>
                  <a:tcPr marL="44839" marR="44839" marT="0" marB="0" anchor="ctr"/>
                </a:tc>
                <a:tc>
                  <a:txBody>
                    <a:bodyPr/>
                    <a:lstStyle/>
                    <a:p>
                      <a:pPr algn="ctr">
                        <a:lnSpc>
                          <a:spcPct val="115000"/>
                        </a:lnSpc>
                        <a:spcAft>
                          <a:spcPts val="1000"/>
                        </a:spcAft>
                      </a:pPr>
                      <a:r>
                        <a:rPr lang="zh-CN" sz="2000">
                          <a:effectLst/>
                        </a:rPr>
                        <a:t>√</a:t>
                      </a:r>
                      <a:endParaRPr lang="zh-CN" sz="2000">
                        <a:solidFill>
                          <a:srgbClr val="000000"/>
                        </a:solidFill>
                        <a:effectLst/>
                        <a:latin typeface="Calibri" panose="020F0502020204030204" pitchFamily="34" charset="0"/>
                        <a:ea typeface="宋体" panose="02010600030101010101" pitchFamily="2" charset="-122"/>
                      </a:endParaRPr>
                    </a:p>
                  </a:txBody>
                  <a:tcPr marL="44839" marR="44839" marT="0" marB="0" anchor="ctr"/>
                </a:tc>
                <a:tc>
                  <a:txBody>
                    <a:bodyPr/>
                    <a:lstStyle/>
                    <a:p>
                      <a:pPr algn="ctr">
                        <a:lnSpc>
                          <a:spcPct val="115000"/>
                        </a:lnSpc>
                        <a:spcAft>
                          <a:spcPts val="1000"/>
                        </a:spcAft>
                      </a:pPr>
                      <a:r>
                        <a:rPr lang="zh-CN" sz="2000">
                          <a:effectLst/>
                        </a:rPr>
                        <a:t>√</a:t>
                      </a:r>
                      <a:endParaRPr lang="zh-CN" sz="2000">
                        <a:solidFill>
                          <a:srgbClr val="000000"/>
                        </a:solidFill>
                        <a:effectLst/>
                        <a:latin typeface="Calibri" panose="020F0502020204030204" pitchFamily="34" charset="0"/>
                        <a:ea typeface="宋体" panose="02010600030101010101" pitchFamily="2" charset="-122"/>
                      </a:endParaRPr>
                    </a:p>
                  </a:txBody>
                  <a:tcPr marL="44839" marR="44839" marT="0" marB="0" anchor="ctr"/>
                </a:tc>
                <a:tc>
                  <a:txBody>
                    <a:bodyPr/>
                    <a:lstStyle/>
                    <a:p>
                      <a:pPr algn="ctr">
                        <a:lnSpc>
                          <a:spcPct val="115000"/>
                        </a:lnSpc>
                        <a:spcAft>
                          <a:spcPts val="1000"/>
                        </a:spcAft>
                      </a:pPr>
                      <a:r>
                        <a:rPr lang="zh-CN" sz="2000">
                          <a:effectLst/>
                        </a:rPr>
                        <a:t>√</a:t>
                      </a:r>
                      <a:endParaRPr lang="zh-CN" sz="2000">
                        <a:solidFill>
                          <a:srgbClr val="000000"/>
                        </a:solidFill>
                        <a:effectLst/>
                        <a:latin typeface="Calibri" panose="020F0502020204030204" pitchFamily="34" charset="0"/>
                        <a:ea typeface="宋体" panose="02010600030101010101" pitchFamily="2" charset="-122"/>
                      </a:endParaRPr>
                    </a:p>
                  </a:txBody>
                  <a:tcPr marL="44839" marR="44839" marT="0" marB="0" anchor="ctr"/>
                </a:tc>
                <a:extLst>
                  <a:ext uri="{0D108BD9-81ED-4DB2-BD59-A6C34878D82A}">
                    <a16:rowId xmlns:a16="http://schemas.microsoft.com/office/drawing/2014/main" val="74486068"/>
                  </a:ext>
                </a:extLst>
              </a:tr>
              <a:tr h="230882">
                <a:tc vMerge="1">
                  <a:txBody>
                    <a:bodyPr/>
                    <a:lstStyle/>
                    <a:p>
                      <a:endParaRPr lang="zh-CN" altLang="en-US"/>
                    </a:p>
                  </a:txBody>
                  <a:tcPr/>
                </a:tc>
                <a:tc>
                  <a:txBody>
                    <a:bodyPr/>
                    <a:lstStyle/>
                    <a:p>
                      <a:pPr algn="ctr">
                        <a:lnSpc>
                          <a:spcPct val="115000"/>
                        </a:lnSpc>
                        <a:spcAft>
                          <a:spcPts val="1000"/>
                        </a:spcAft>
                      </a:pPr>
                      <a:r>
                        <a:rPr lang="en-GB" sz="2000">
                          <a:effectLst/>
                        </a:rPr>
                        <a:t>Demo video preparation</a:t>
                      </a:r>
                      <a:endParaRPr lang="zh-CN" sz="2000">
                        <a:solidFill>
                          <a:srgbClr val="000000"/>
                        </a:solidFill>
                        <a:effectLst/>
                        <a:latin typeface="Calibri" panose="020F0502020204030204" pitchFamily="34" charset="0"/>
                        <a:ea typeface="宋体" panose="02010600030101010101" pitchFamily="2" charset="-122"/>
                      </a:endParaRPr>
                    </a:p>
                  </a:txBody>
                  <a:tcPr marL="44839" marR="44839" marT="0" marB="0" anchor="ctr"/>
                </a:tc>
                <a:tc>
                  <a:txBody>
                    <a:bodyPr/>
                    <a:lstStyle/>
                    <a:p>
                      <a:pPr algn="ctr">
                        <a:lnSpc>
                          <a:spcPct val="115000"/>
                        </a:lnSpc>
                        <a:spcAft>
                          <a:spcPts val="1000"/>
                        </a:spcAft>
                      </a:pPr>
                      <a:r>
                        <a:rPr lang="zh-CN" sz="2000">
                          <a:effectLst/>
                        </a:rPr>
                        <a:t>√</a:t>
                      </a:r>
                      <a:endParaRPr lang="zh-CN" sz="2000">
                        <a:solidFill>
                          <a:srgbClr val="000000"/>
                        </a:solidFill>
                        <a:effectLst/>
                        <a:latin typeface="Calibri" panose="020F0502020204030204" pitchFamily="34" charset="0"/>
                        <a:ea typeface="宋体" panose="02010600030101010101" pitchFamily="2" charset="-122"/>
                      </a:endParaRPr>
                    </a:p>
                  </a:txBody>
                  <a:tcPr marL="44839" marR="44839" marT="0" marB="0" anchor="ctr"/>
                </a:tc>
                <a:tc>
                  <a:txBody>
                    <a:bodyPr/>
                    <a:lstStyle/>
                    <a:p>
                      <a:pPr algn="ctr">
                        <a:lnSpc>
                          <a:spcPct val="115000"/>
                        </a:lnSpc>
                        <a:spcAft>
                          <a:spcPts val="1000"/>
                        </a:spcAft>
                      </a:pPr>
                      <a:r>
                        <a:rPr lang="zh-CN" sz="2000">
                          <a:effectLst/>
                        </a:rPr>
                        <a:t>√</a:t>
                      </a:r>
                      <a:endParaRPr lang="zh-CN" sz="2000">
                        <a:solidFill>
                          <a:srgbClr val="000000"/>
                        </a:solidFill>
                        <a:effectLst/>
                        <a:latin typeface="Calibri" panose="020F0502020204030204" pitchFamily="34" charset="0"/>
                        <a:ea typeface="宋体" panose="02010600030101010101" pitchFamily="2" charset="-122"/>
                      </a:endParaRPr>
                    </a:p>
                  </a:txBody>
                  <a:tcPr marL="44839" marR="44839" marT="0" marB="0" anchor="ctr"/>
                </a:tc>
                <a:tc>
                  <a:txBody>
                    <a:bodyPr/>
                    <a:lstStyle/>
                    <a:p>
                      <a:pPr algn="ctr">
                        <a:lnSpc>
                          <a:spcPct val="115000"/>
                        </a:lnSpc>
                        <a:spcAft>
                          <a:spcPts val="1000"/>
                        </a:spcAft>
                      </a:pPr>
                      <a:r>
                        <a:rPr lang="zh-CN" sz="2000">
                          <a:effectLst/>
                        </a:rPr>
                        <a:t>√</a:t>
                      </a:r>
                      <a:endParaRPr lang="zh-CN" sz="2000">
                        <a:solidFill>
                          <a:srgbClr val="000000"/>
                        </a:solidFill>
                        <a:effectLst/>
                        <a:latin typeface="Calibri" panose="020F0502020204030204" pitchFamily="34" charset="0"/>
                        <a:ea typeface="宋体" panose="02010600030101010101" pitchFamily="2" charset="-122"/>
                      </a:endParaRPr>
                    </a:p>
                  </a:txBody>
                  <a:tcPr marL="44839" marR="44839" marT="0" marB="0" anchor="ctr"/>
                </a:tc>
                <a:extLst>
                  <a:ext uri="{0D108BD9-81ED-4DB2-BD59-A6C34878D82A}">
                    <a16:rowId xmlns:a16="http://schemas.microsoft.com/office/drawing/2014/main" val="2403970756"/>
                  </a:ext>
                </a:extLst>
              </a:tr>
              <a:tr h="192082">
                <a:tc vMerge="1">
                  <a:txBody>
                    <a:bodyPr/>
                    <a:lstStyle/>
                    <a:p>
                      <a:endParaRPr lang="zh-CN" altLang="en-US"/>
                    </a:p>
                  </a:txBody>
                  <a:tcPr/>
                </a:tc>
                <a:tc>
                  <a:txBody>
                    <a:bodyPr/>
                    <a:lstStyle/>
                    <a:p>
                      <a:pPr algn="ctr">
                        <a:lnSpc>
                          <a:spcPct val="115000"/>
                        </a:lnSpc>
                        <a:spcAft>
                          <a:spcPts val="1000"/>
                        </a:spcAft>
                      </a:pPr>
                      <a:r>
                        <a:rPr lang="en-GB" sz="2000" dirty="0">
                          <a:effectLst/>
                        </a:rPr>
                        <a:t>Write the final report</a:t>
                      </a:r>
                      <a:endParaRPr lang="zh-CN" sz="2000" dirty="0">
                        <a:solidFill>
                          <a:srgbClr val="000000"/>
                        </a:solidFill>
                        <a:effectLst/>
                        <a:latin typeface="Calibri" panose="020F0502020204030204" pitchFamily="34" charset="0"/>
                        <a:ea typeface="宋体" panose="02010600030101010101" pitchFamily="2" charset="-122"/>
                      </a:endParaRPr>
                    </a:p>
                  </a:txBody>
                  <a:tcPr marL="44839" marR="44839" marT="0" marB="0" anchor="ctr"/>
                </a:tc>
                <a:tc>
                  <a:txBody>
                    <a:bodyPr/>
                    <a:lstStyle/>
                    <a:p>
                      <a:pPr algn="ctr">
                        <a:lnSpc>
                          <a:spcPct val="115000"/>
                        </a:lnSpc>
                        <a:spcAft>
                          <a:spcPts val="1000"/>
                        </a:spcAft>
                      </a:pPr>
                      <a:r>
                        <a:rPr lang="zh-CN" sz="2000">
                          <a:effectLst/>
                        </a:rPr>
                        <a:t>√</a:t>
                      </a:r>
                      <a:endParaRPr lang="zh-CN" sz="2000">
                        <a:solidFill>
                          <a:srgbClr val="000000"/>
                        </a:solidFill>
                        <a:effectLst/>
                        <a:latin typeface="Calibri" panose="020F0502020204030204" pitchFamily="34" charset="0"/>
                        <a:ea typeface="宋体" panose="02010600030101010101" pitchFamily="2" charset="-122"/>
                      </a:endParaRPr>
                    </a:p>
                  </a:txBody>
                  <a:tcPr marL="44839" marR="44839" marT="0" marB="0" anchor="ctr"/>
                </a:tc>
                <a:tc>
                  <a:txBody>
                    <a:bodyPr/>
                    <a:lstStyle/>
                    <a:p>
                      <a:pPr algn="ctr">
                        <a:lnSpc>
                          <a:spcPct val="115000"/>
                        </a:lnSpc>
                        <a:spcAft>
                          <a:spcPts val="1000"/>
                        </a:spcAft>
                      </a:pPr>
                      <a:r>
                        <a:rPr lang="zh-CN" sz="2000">
                          <a:effectLst/>
                        </a:rPr>
                        <a:t>√</a:t>
                      </a:r>
                      <a:endParaRPr lang="zh-CN" sz="2000">
                        <a:solidFill>
                          <a:srgbClr val="000000"/>
                        </a:solidFill>
                        <a:effectLst/>
                        <a:latin typeface="Calibri" panose="020F0502020204030204" pitchFamily="34" charset="0"/>
                        <a:ea typeface="宋体" panose="02010600030101010101" pitchFamily="2" charset="-122"/>
                      </a:endParaRPr>
                    </a:p>
                  </a:txBody>
                  <a:tcPr marL="44839" marR="44839" marT="0" marB="0" anchor="ctr"/>
                </a:tc>
                <a:tc>
                  <a:txBody>
                    <a:bodyPr/>
                    <a:lstStyle/>
                    <a:p>
                      <a:pPr algn="ctr">
                        <a:lnSpc>
                          <a:spcPct val="115000"/>
                        </a:lnSpc>
                        <a:spcAft>
                          <a:spcPts val="1000"/>
                        </a:spcAft>
                      </a:pPr>
                      <a:r>
                        <a:rPr lang="zh-CN" sz="2000" dirty="0">
                          <a:effectLst/>
                        </a:rPr>
                        <a:t>√</a:t>
                      </a:r>
                      <a:endParaRPr lang="zh-CN" sz="2000" dirty="0">
                        <a:solidFill>
                          <a:srgbClr val="000000"/>
                        </a:solidFill>
                        <a:effectLst/>
                        <a:latin typeface="Calibri" panose="020F0502020204030204" pitchFamily="34" charset="0"/>
                        <a:ea typeface="宋体" panose="02010600030101010101" pitchFamily="2" charset="-122"/>
                      </a:endParaRPr>
                    </a:p>
                  </a:txBody>
                  <a:tcPr marL="44839" marR="44839" marT="0" marB="0" anchor="ctr"/>
                </a:tc>
                <a:extLst>
                  <a:ext uri="{0D108BD9-81ED-4DB2-BD59-A6C34878D82A}">
                    <a16:rowId xmlns:a16="http://schemas.microsoft.com/office/drawing/2014/main" val="4188760007"/>
                  </a:ext>
                </a:extLst>
              </a:tr>
            </a:tbl>
          </a:graphicData>
        </a:graphic>
      </p:graphicFrame>
      <p:sp>
        <p:nvSpPr>
          <p:cNvPr id="11" name="PA_文本框 1">
            <a:extLst>
              <a:ext uri="{FF2B5EF4-FFF2-40B4-BE49-F238E27FC236}">
                <a16:creationId xmlns:a16="http://schemas.microsoft.com/office/drawing/2014/main" id="{17AC4DD5-6AB1-4141-B630-17FEAF1B649F}"/>
              </a:ext>
            </a:extLst>
          </p:cNvPr>
          <p:cNvSpPr txBox="1"/>
          <p:nvPr>
            <p:custDataLst>
              <p:tags r:id="rId3"/>
            </p:custDataLst>
          </p:nvPr>
        </p:nvSpPr>
        <p:spPr>
          <a:xfrm>
            <a:off x="334912" y="102139"/>
            <a:ext cx="2077492" cy="474617"/>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Job Distribution</a:t>
            </a:r>
          </a:p>
        </p:txBody>
      </p:sp>
    </p:spTree>
    <p:custDataLst>
      <p:tags r:id="rId1"/>
    </p:custDataLst>
    <p:extLst>
      <p:ext uri="{BB962C8B-B14F-4D97-AF65-F5344CB8AC3E}">
        <p14:creationId xmlns:p14="http://schemas.microsoft.com/office/powerpoint/2010/main" val="3721669320"/>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34912" y="57032"/>
            <a:ext cx="3666174" cy="684027"/>
            <a:chOff x="349800" y="270568"/>
            <a:chExt cx="1486542" cy="513020"/>
          </a:xfrm>
        </p:grpSpPr>
        <p:sp>
          <p:nvSpPr>
            <p:cNvPr id="12" name="PA_文本框 1">
              <a:extLst>
                <a:ext uri="{FF2B5EF4-FFF2-40B4-BE49-F238E27FC236}">
                  <a16:creationId xmlns:a16="http://schemas.microsoft.com/office/drawing/2014/main" id="{95CA5390-EAD3-40A5-BF6F-C69AB99948CD}"/>
                </a:ext>
              </a:extLst>
            </p:cNvPr>
            <p:cNvSpPr txBox="1"/>
            <p:nvPr>
              <p:custDataLst>
                <p:tags r:id="rId1"/>
              </p:custDataLst>
            </p:nvPr>
          </p:nvSpPr>
          <p:spPr>
            <a:xfrm>
              <a:off x="349800" y="270568"/>
              <a:ext cx="876170" cy="355963"/>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3.2. Key features</a:t>
              </a:r>
            </a:p>
          </p:txBody>
        </p:sp>
        <p:sp>
          <p:nvSpPr>
            <p:cNvPr id="14" name="PA_文本框 1">
              <a:extLst>
                <a:ext uri="{FF2B5EF4-FFF2-40B4-BE49-F238E27FC236}">
                  <a16:creationId xmlns:a16="http://schemas.microsoft.com/office/drawing/2014/main" id="{BA0F9515-D5AE-4BED-A481-29A81D6010FD}"/>
                </a:ext>
              </a:extLst>
            </p:cNvPr>
            <p:cNvSpPr txBox="1"/>
            <p:nvPr>
              <p:custDataLst>
                <p:tags r:id="rId2"/>
              </p:custDataLst>
            </p:nvPr>
          </p:nvSpPr>
          <p:spPr>
            <a:xfrm>
              <a:off x="349800" y="547081"/>
              <a:ext cx="1486542" cy="236507"/>
            </a:xfrm>
            <a:prstGeom prst="rect">
              <a:avLst/>
            </a:prstGeom>
            <a:noFill/>
          </p:spPr>
          <p:txBody>
            <a:bodyPr wrap="square" lIns="0" tIns="0" rIns="0" rtlCol="0">
              <a:spAutoFit/>
            </a:bodyPr>
            <a:lstStyle/>
            <a:p>
              <a:pPr>
                <a:lnSpc>
                  <a:spcPts val="2300"/>
                </a:lnSpc>
              </a:pPr>
              <a:endParaRPr lang="en-US" altLang="zh-CN" sz="1400" dirty="0">
                <a:solidFill>
                  <a:srgbClr val="E7E6E6">
                    <a:lumMod val="50000"/>
                  </a:srgbClr>
                </a:solidFill>
                <a:cs typeface="+mn-ea"/>
                <a:sym typeface="+mn-lt"/>
              </a:endParaRPr>
            </a:p>
          </p:txBody>
        </p:sp>
      </p:grpSp>
      <p:sp>
        <p:nvSpPr>
          <p:cNvPr id="4" name="矩形 3">
            <a:extLst>
              <a:ext uri="{FF2B5EF4-FFF2-40B4-BE49-F238E27FC236}">
                <a16:creationId xmlns:a16="http://schemas.microsoft.com/office/drawing/2014/main" id="{AB9A0775-8DDC-4828-A55B-AD97E1809953}"/>
              </a:ext>
            </a:extLst>
          </p:cNvPr>
          <p:cNvSpPr/>
          <p:nvPr/>
        </p:nvSpPr>
        <p:spPr>
          <a:xfrm>
            <a:off x="334912" y="429745"/>
            <a:ext cx="2036135" cy="375231"/>
          </a:xfrm>
          <a:prstGeom prst="rect">
            <a:avLst/>
          </a:prstGeom>
        </p:spPr>
        <p:txBody>
          <a:bodyPr wrap="none">
            <a:spAutoFit/>
          </a:bodyPr>
          <a:lstStyle/>
          <a:p>
            <a:pPr>
              <a:lnSpc>
                <a:spcPts val="2300"/>
              </a:lnSpc>
            </a:pPr>
            <a:r>
              <a:rPr lang="en-US" altLang="zh-CN" dirty="0">
                <a:solidFill>
                  <a:srgbClr val="E7E6E6">
                    <a:lumMod val="50000"/>
                  </a:srgbClr>
                </a:solidFill>
                <a:cs typeface="+mn-ea"/>
                <a:sym typeface="+mn-lt"/>
              </a:rPr>
              <a:t>3.2.2 Key functions</a:t>
            </a:r>
          </a:p>
        </p:txBody>
      </p:sp>
      <p:graphicFrame>
        <p:nvGraphicFramePr>
          <p:cNvPr id="2" name="表格 1">
            <a:extLst>
              <a:ext uri="{FF2B5EF4-FFF2-40B4-BE49-F238E27FC236}">
                <a16:creationId xmlns:a16="http://schemas.microsoft.com/office/drawing/2014/main" id="{A5159C5F-2BA0-4300-98AE-41D7B5438727}"/>
              </a:ext>
            </a:extLst>
          </p:cNvPr>
          <p:cNvGraphicFramePr>
            <a:graphicFrameLocks noGrp="1"/>
          </p:cNvGraphicFramePr>
          <p:nvPr>
            <p:extLst>
              <p:ext uri="{D42A27DB-BD31-4B8C-83A1-F6EECF244321}">
                <p14:modId xmlns:p14="http://schemas.microsoft.com/office/powerpoint/2010/main" val="1982048237"/>
              </p:ext>
            </p:extLst>
          </p:nvPr>
        </p:nvGraphicFramePr>
        <p:xfrm>
          <a:off x="1699491" y="1109743"/>
          <a:ext cx="8128000" cy="2199640"/>
        </p:xfrm>
        <a:graphic>
          <a:graphicData uri="http://schemas.openxmlformats.org/drawingml/2006/table">
            <a:tbl>
              <a:tblPr firstRow="1" bandRow="1">
                <a:tableStyleId>{5C22544A-7EE6-4342-B048-85BDC9FD1C3A}</a:tableStyleId>
              </a:tblPr>
              <a:tblGrid>
                <a:gridCol w="2253673">
                  <a:extLst>
                    <a:ext uri="{9D8B030D-6E8A-4147-A177-3AD203B41FA5}">
                      <a16:colId xmlns:a16="http://schemas.microsoft.com/office/drawing/2014/main" val="731118762"/>
                    </a:ext>
                  </a:extLst>
                </a:gridCol>
                <a:gridCol w="5874327">
                  <a:extLst>
                    <a:ext uri="{9D8B030D-6E8A-4147-A177-3AD203B41FA5}">
                      <a16:colId xmlns:a16="http://schemas.microsoft.com/office/drawing/2014/main" val="3017404516"/>
                    </a:ext>
                  </a:extLst>
                </a:gridCol>
              </a:tblGrid>
              <a:tr h="370840">
                <a:tc>
                  <a:txBody>
                    <a:bodyPr/>
                    <a:lstStyle/>
                    <a:p>
                      <a:pPr algn="ctr"/>
                      <a:r>
                        <a:rPr lang="en-US" altLang="zh-CN" dirty="0"/>
                        <a:t>Functions</a:t>
                      </a:r>
                      <a:endParaRPr lang="zh-CN" altLang="en-US" dirty="0"/>
                    </a:p>
                  </a:txBody>
                  <a:tcPr anchor="ctr"/>
                </a:tc>
                <a:tc>
                  <a:txBody>
                    <a:bodyPr/>
                    <a:lstStyle/>
                    <a:p>
                      <a:pPr algn="ctr"/>
                      <a:r>
                        <a:rPr lang="en-US" altLang="zh-CN" dirty="0"/>
                        <a:t>Description</a:t>
                      </a:r>
                      <a:endParaRPr lang="zh-CN" altLang="en-US" dirty="0"/>
                    </a:p>
                  </a:txBody>
                  <a:tcPr anchor="ctr"/>
                </a:tc>
                <a:extLst>
                  <a:ext uri="{0D108BD9-81ED-4DB2-BD59-A6C34878D82A}">
                    <a16:rowId xmlns:a16="http://schemas.microsoft.com/office/drawing/2014/main" val="372148388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json-csv.py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i="0" u="none" strike="noStrike" kern="1200" baseline="0" dirty="0">
                          <a:solidFill>
                            <a:schemeClr val="dk1"/>
                          </a:solidFill>
                          <a:latin typeface="+mn-lt"/>
                          <a:ea typeface="+mn-ea"/>
                          <a:cs typeface="+mn-cs"/>
                        </a:rPr>
                        <a:t>json2bigcsv.py</a:t>
                      </a:r>
                      <a:endParaRPr lang="zh-CN" altLang="en-US" dirty="0"/>
                    </a:p>
                    <a:p>
                      <a:pPr algn="ctr"/>
                      <a:endParaRPr lang="zh-CN" altLang="en-US" dirty="0"/>
                    </a:p>
                  </a:txBody>
                  <a:tcPr anchor="ctr"/>
                </a:tc>
                <a:tc>
                  <a:txBody>
                    <a:bodyPr/>
                    <a:lstStyle/>
                    <a:p>
                      <a:pPr algn="l"/>
                      <a:r>
                        <a:rPr lang="en-US" altLang="zh-CN" sz="1800" b="0" i="0" kern="1200" dirty="0">
                          <a:solidFill>
                            <a:schemeClr val="dk1"/>
                          </a:solidFill>
                          <a:effectLst/>
                          <a:latin typeface="+mn-lt"/>
                          <a:ea typeface="+mn-ea"/>
                          <a:cs typeface="+mn-cs"/>
                        </a:rPr>
                        <a:t>Change </a:t>
                      </a:r>
                      <a:r>
                        <a:rPr lang="en-US" altLang="zh-CN" sz="1800" b="0" i="0" kern="1200" dirty="0" err="1">
                          <a:solidFill>
                            <a:schemeClr val="dk1"/>
                          </a:solidFill>
                          <a:effectLst/>
                          <a:latin typeface="+mn-lt"/>
                          <a:ea typeface="+mn-ea"/>
                          <a:cs typeface="+mn-cs"/>
                        </a:rPr>
                        <a:t>tip.json</a:t>
                      </a:r>
                      <a:r>
                        <a:rPr lang="en-US" altLang="zh-CN" sz="1800" b="0" i="0" kern="1200" dirty="0">
                          <a:solidFill>
                            <a:schemeClr val="dk1"/>
                          </a:solidFill>
                          <a:effectLst/>
                          <a:latin typeface="+mn-lt"/>
                          <a:ea typeface="+mn-ea"/>
                          <a:cs typeface="+mn-cs"/>
                        </a:rPr>
                        <a:t>(</a:t>
                      </a:r>
                      <a:r>
                        <a:rPr lang="en-US" altLang="zh-CN" sz="1800" b="0" i="0" kern="1200" dirty="0" err="1">
                          <a:solidFill>
                            <a:schemeClr val="dk1"/>
                          </a:solidFill>
                          <a:effectLst/>
                          <a:latin typeface="+mn-lt"/>
                          <a:ea typeface="+mn-ea"/>
                          <a:cs typeface="+mn-cs"/>
                        </a:rPr>
                        <a:t>review.json</a:t>
                      </a:r>
                      <a:r>
                        <a:rPr lang="en-US" altLang="zh-CN" sz="1800" b="0" i="0" kern="1200" dirty="0">
                          <a:solidFill>
                            <a:schemeClr val="dk1"/>
                          </a:solidFill>
                          <a:effectLst/>
                          <a:latin typeface="+mn-lt"/>
                          <a:ea typeface="+mn-ea"/>
                          <a:cs typeface="+mn-cs"/>
                        </a:rPr>
                        <a:t>) file to csv file so Spark can read it directly.</a:t>
                      </a:r>
                      <a:endParaRPr lang="zh-CN" altLang="en-US" dirty="0"/>
                    </a:p>
                  </a:txBody>
                  <a:tcPr anchor="ctr"/>
                </a:tc>
                <a:extLst>
                  <a:ext uri="{0D108BD9-81ED-4DB2-BD59-A6C34878D82A}">
                    <a16:rowId xmlns:a16="http://schemas.microsoft.com/office/drawing/2014/main" val="4248338631"/>
                  </a:ext>
                </a:extLst>
              </a:tr>
              <a:tr h="370840">
                <a:tc>
                  <a:txBody>
                    <a:bodyPr/>
                    <a:lstStyle/>
                    <a:p>
                      <a:pPr algn="ctr"/>
                      <a:r>
                        <a:rPr lang="en-US" altLang="zh-CN" dirty="0"/>
                        <a:t>Sentiment.py</a:t>
                      </a:r>
                      <a:endParaRPr lang="zh-CN" altLang="en-US" dirty="0"/>
                    </a:p>
                  </a:txBody>
                  <a:tcPr anchor="ctr"/>
                </a:tc>
                <a:tc>
                  <a:txBody>
                    <a:bodyPr/>
                    <a:lstStyle/>
                    <a:p>
                      <a:pPr algn="l"/>
                      <a:r>
                        <a:rPr lang="en-US" altLang="zh-CN" dirty="0"/>
                        <a:t>1.Read csv file and change it to RDD form. </a:t>
                      </a:r>
                    </a:p>
                    <a:p>
                      <a:pPr algn="l"/>
                      <a:r>
                        <a:rPr lang="en-US" altLang="zh-CN" dirty="0"/>
                        <a:t>2.Transform text to word-vectors by </a:t>
                      </a:r>
                      <a:r>
                        <a:rPr lang="en-US" altLang="zh-CN" dirty="0" err="1"/>
                        <a:t>tf-idf</a:t>
                      </a:r>
                      <a:r>
                        <a:rPr lang="en-US" altLang="zh-CN" dirty="0"/>
                        <a:t>. </a:t>
                      </a:r>
                    </a:p>
                    <a:p>
                      <a:pPr algn="l"/>
                      <a:r>
                        <a:rPr lang="en-US" altLang="zh-CN" dirty="0"/>
                        <a:t>3.Train the model and make the prediction. </a:t>
                      </a:r>
                      <a:endParaRPr lang="zh-CN" altLang="en-US" dirty="0"/>
                    </a:p>
                  </a:txBody>
                  <a:tcPr anchor="ctr"/>
                </a:tc>
                <a:extLst>
                  <a:ext uri="{0D108BD9-81ED-4DB2-BD59-A6C34878D82A}">
                    <a16:rowId xmlns:a16="http://schemas.microsoft.com/office/drawing/2014/main" val="2479980248"/>
                  </a:ext>
                </a:extLst>
              </a:tr>
            </a:tbl>
          </a:graphicData>
        </a:graphic>
      </p:graphicFrame>
      <p:sp>
        <p:nvSpPr>
          <p:cNvPr id="7" name="文本框 6">
            <a:extLst>
              <a:ext uri="{FF2B5EF4-FFF2-40B4-BE49-F238E27FC236}">
                <a16:creationId xmlns:a16="http://schemas.microsoft.com/office/drawing/2014/main" id="{7F681B9F-6BC4-4FEC-9367-2F21E47A65C7}"/>
              </a:ext>
            </a:extLst>
          </p:cNvPr>
          <p:cNvSpPr txBox="1"/>
          <p:nvPr/>
        </p:nvSpPr>
        <p:spPr>
          <a:xfrm>
            <a:off x="872802" y="3687679"/>
            <a:ext cx="10603346" cy="1754326"/>
          </a:xfrm>
          <a:prstGeom prst="rect">
            <a:avLst/>
          </a:prstGeom>
          <a:noFill/>
        </p:spPr>
        <p:txBody>
          <a:bodyPr wrap="square" rtlCol="0">
            <a:spAutoFit/>
          </a:bodyPr>
          <a:lstStyle/>
          <a:p>
            <a:pPr marL="342900" indent="-342900">
              <a:buAutoNum type="arabicPeriod"/>
            </a:pPr>
            <a:r>
              <a:rPr lang="en-US" altLang="zh-CN" dirty="0"/>
              <a:t>In json-csv.py and json2bigcsv.py, use library “json” and “csv” to write json and store data set as csv form.</a:t>
            </a:r>
          </a:p>
          <a:p>
            <a:pPr marL="342900" indent="-342900">
              <a:buAutoNum type="arabicPeriod"/>
            </a:pPr>
            <a:r>
              <a:rPr lang="en-US" altLang="zh-CN" dirty="0"/>
              <a:t>In sentiment.py, use library “</a:t>
            </a:r>
            <a:r>
              <a:rPr lang="en-US" altLang="zh-CN" dirty="0" err="1"/>
              <a:t>pyspark</a:t>
            </a:r>
            <a:r>
              <a:rPr lang="en-US" altLang="zh-CN" dirty="0"/>
              <a:t>”’s “</a:t>
            </a:r>
            <a:r>
              <a:rPr lang="en-US" altLang="zh-CN" dirty="0" err="1"/>
              <a:t>pyspark.mllib</a:t>
            </a:r>
            <a:r>
              <a:rPr lang="en-US" altLang="zh-CN" dirty="0"/>
              <a:t>” &amp; “pyspark.ml” and “</a:t>
            </a:r>
            <a:r>
              <a:rPr lang="en-US" altLang="zh-CN" dirty="0" err="1"/>
              <a:t>jieba</a:t>
            </a:r>
            <a:r>
              <a:rPr lang="en-US" altLang="zh-CN" dirty="0"/>
              <a:t>”. </a:t>
            </a:r>
          </a:p>
          <a:p>
            <a:r>
              <a:rPr lang="en-US" altLang="zh-CN" dirty="0"/>
              <a:t>   2.1.Use library functions </a:t>
            </a:r>
            <a:r>
              <a:rPr lang="en-US" altLang="zh-CN" dirty="0" err="1"/>
              <a:t>SparkConf</a:t>
            </a:r>
            <a:r>
              <a:rPr lang="en-US" altLang="zh-CN" dirty="0"/>
              <a:t>, </a:t>
            </a:r>
            <a:r>
              <a:rPr lang="en-US" altLang="zh-CN" dirty="0" err="1"/>
              <a:t>SparkContext</a:t>
            </a:r>
            <a:r>
              <a:rPr lang="en-US" altLang="zh-CN" dirty="0"/>
              <a:t>, </a:t>
            </a:r>
            <a:r>
              <a:rPr lang="en-US" altLang="zh-CN" dirty="0" err="1"/>
              <a:t>textFile</a:t>
            </a:r>
            <a:r>
              <a:rPr lang="en-US" altLang="zh-CN" dirty="0"/>
              <a:t> to read csv files and change its form to RDD.           </a:t>
            </a:r>
          </a:p>
          <a:p>
            <a:r>
              <a:rPr lang="en-US" altLang="zh-CN" dirty="0"/>
              <a:t>   2.2.Use function </a:t>
            </a:r>
            <a:r>
              <a:rPr lang="en-US" altLang="zh-CN" dirty="0" err="1"/>
              <a:t>HashingTF</a:t>
            </a:r>
            <a:r>
              <a:rPr lang="en-US" altLang="zh-CN" dirty="0"/>
              <a:t> to get the word vectors of text. </a:t>
            </a:r>
          </a:p>
          <a:p>
            <a:r>
              <a:rPr lang="en-US" altLang="zh-CN" dirty="0"/>
              <a:t>   2.3.Use </a:t>
            </a:r>
            <a:r>
              <a:rPr lang="en-US" altLang="zh-CN" dirty="0" err="1"/>
              <a:t>NaïveBayes</a:t>
            </a:r>
            <a:r>
              <a:rPr lang="en-US" altLang="zh-CN" dirty="0"/>
              <a:t>, </a:t>
            </a:r>
            <a:r>
              <a:rPr lang="en-US" altLang="zh-CN" dirty="0" err="1"/>
              <a:t>SVMWithSGD</a:t>
            </a:r>
            <a:r>
              <a:rPr lang="en-US" altLang="zh-CN" dirty="0"/>
              <a:t> and  </a:t>
            </a:r>
            <a:r>
              <a:rPr lang="en-US" altLang="zh-CN" dirty="0" err="1"/>
              <a:t>LogisticRegression</a:t>
            </a:r>
            <a:r>
              <a:rPr lang="en-US" altLang="zh-CN" dirty="0"/>
              <a:t> to train the model and get prediction.</a:t>
            </a:r>
            <a:endParaRPr lang="zh-CN" altLang="en-US" dirty="0"/>
          </a:p>
        </p:txBody>
      </p:sp>
    </p:spTree>
    <p:extLst>
      <p:ext uri="{BB962C8B-B14F-4D97-AF65-F5344CB8AC3E}">
        <p14:creationId xmlns:p14="http://schemas.microsoft.com/office/powerpoint/2010/main" val="3000662095"/>
      </p:ext>
    </p:extLst>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34912" y="57032"/>
            <a:ext cx="3666174" cy="684027"/>
            <a:chOff x="349800" y="270568"/>
            <a:chExt cx="1486542" cy="513020"/>
          </a:xfrm>
        </p:grpSpPr>
        <p:sp>
          <p:nvSpPr>
            <p:cNvPr id="12" name="PA_文本框 1">
              <a:extLst>
                <a:ext uri="{FF2B5EF4-FFF2-40B4-BE49-F238E27FC236}">
                  <a16:creationId xmlns:a16="http://schemas.microsoft.com/office/drawing/2014/main" id="{95CA5390-EAD3-40A5-BF6F-C69AB99948CD}"/>
                </a:ext>
              </a:extLst>
            </p:cNvPr>
            <p:cNvSpPr txBox="1"/>
            <p:nvPr>
              <p:custDataLst>
                <p:tags r:id="rId1"/>
              </p:custDataLst>
            </p:nvPr>
          </p:nvSpPr>
          <p:spPr>
            <a:xfrm>
              <a:off x="349800" y="270568"/>
              <a:ext cx="876170" cy="355963"/>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3.2. Key features</a:t>
              </a:r>
            </a:p>
          </p:txBody>
        </p:sp>
        <p:sp>
          <p:nvSpPr>
            <p:cNvPr id="14" name="PA_文本框 1">
              <a:extLst>
                <a:ext uri="{FF2B5EF4-FFF2-40B4-BE49-F238E27FC236}">
                  <a16:creationId xmlns:a16="http://schemas.microsoft.com/office/drawing/2014/main" id="{BA0F9515-D5AE-4BED-A481-29A81D6010FD}"/>
                </a:ext>
              </a:extLst>
            </p:cNvPr>
            <p:cNvSpPr txBox="1"/>
            <p:nvPr>
              <p:custDataLst>
                <p:tags r:id="rId2"/>
              </p:custDataLst>
            </p:nvPr>
          </p:nvSpPr>
          <p:spPr>
            <a:xfrm>
              <a:off x="349800" y="547081"/>
              <a:ext cx="1486542" cy="236507"/>
            </a:xfrm>
            <a:prstGeom prst="rect">
              <a:avLst/>
            </a:prstGeom>
            <a:noFill/>
          </p:spPr>
          <p:txBody>
            <a:bodyPr wrap="square" lIns="0" tIns="0" rIns="0" rtlCol="0">
              <a:spAutoFit/>
            </a:bodyPr>
            <a:lstStyle/>
            <a:p>
              <a:pPr>
                <a:lnSpc>
                  <a:spcPts val="2300"/>
                </a:lnSpc>
              </a:pPr>
              <a:endParaRPr lang="en-US" altLang="zh-CN" sz="1400" dirty="0">
                <a:solidFill>
                  <a:srgbClr val="E7E6E6">
                    <a:lumMod val="50000"/>
                  </a:srgbClr>
                </a:solidFill>
                <a:cs typeface="+mn-ea"/>
                <a:sym typeface="+mn-lt"/>
              </a:endParaRPr>
            </a:p>
          </p:txBody>
        </p:sp>
      </p:grpSp>
      <p:sp>
        <p:nvSpPr>
          <p:cNvPr id="4" name="矩形 3">
            <a:extLst>
              <a:ext uri="{FF2B5EF4-FFF2-40B4-BE49-F238E27FC236}">
                <a16:creationId xmlns:a16="http://schemas.microsoft.com/office/drawing/2014/main" id="{AB9A0775-8DDC-4828-A55B-AD97E1809953}"/>
              </a:ext>
            </a:extLst>
          </p:cNvPr>
          <p:cNvSpPr/>
          <p:nvPr/>
        </p:nvSpPr>
        <p:spPr>
          <a:xfrm>
            <a:off x="334912" y="429745"/>
            <a:ext cx="7856004" cy="375231"/>
          </a:xfrm>
          <a:prstGeom prst="rect">
            <a:avLst/>
          </a:prstGeom>
        </p:spPr>
        <p:txBody>
          <a:bodyPr wrap="square">
            <a:spAutoFit/>
          </a:bodyPr>
          <a:lstStyle/>
          <a:p>
            <a:pPr>
              <a:lnSpc>
                <a:spcPts val="2300"/>
              </a:lnSpc>
            </a:pPr>
            <a:r>
              <a:rPr lang="en-US" altLang="zh-CN" dirty="0">
                <a:solidFill>
                  <a:srgbClr val="E7E6E6">
                    <a:lumMod val="50000"/>
                  </a:srgbClr>
                </a:solidFill>
                <a:cs typeface="+mn-ea"/>
                <a:sym typeface="+mn-lt"/>
              </a:rPr>
              <a:t>3.2.2 Key functions[Showing Part1:json-csv.py &amp; json2bigcsv.py]</a:t>
            </a:r>
          </a:p>
        </p:txBody>
      </p:sp>
      <p:pic>
        <p:nvPicPr>
          <p:cNvPr id="6" name="图片 5">
            <a:extLst>
              <a:ext uri="{FF2B5EF4-FFF2-40B4-BE49-F238E27FC236}">
                <a16:creationId xmlns:a16="http://schemas.microsoft.com/office/drawing/2014/main" id="{EF278371-20EC-481B-8332-BAAF83DB77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832496"/>
            <a:ext cx="5864294" cy="3295746"/>
          </a:xfrm>
          <a:prstGeom prst="rect">
            <a:avLst/>
          </a:prstGeom>
        </p:spPr>
      </p:pic>
      <p:pic>
        <p:nvPicPr>
          <p:cNvPr id="7" name="图片 6">
            <a:extLst>
              <a:ext uri="{FF2B5EF4-FFF2-40B4-BE49-F238E27FC236}">
                <a16:creationId xmlns:a16="http://schemas.microsoft.com/office/drawing/2014/main" id="{96F3B664-E377-41A4-8A59-95D4D8D40B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4294" y="1252608"/>
            <a:ext cx="6327706" cy="2055041"/>
          </a:xfrm>
          <a:prstGeom prst="rect">
            <a:avLst/>
          </a:prstGeom>
        </p:spPr>
      </p:pic>
      <p:pic>
        <p:nvPicPr>
          <p:cNvPr id="9" name="图片 8">
            <a:extLst>
              <a:ext uri="{FF2B5EF4-FFF2-40B4-BE49-F238E27FC236}">
                <a16:creationId xmlns:a16="http://schemas.microsoft.com/office/drawing/2014/main" id="{C131FBFD-D8D5-476F-90F0-25C834A3BCF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64295" y="3684522"/>
            <a:ext cx="6327706" cy="1958896"/>
          </a:xfrm>
          <a:prstGeom prst="rect">
            <a:avLst/>
          </a:prstGeom>
        </p:spPr>
      </p:pic>
      <p:sp>
        <p:nvSpPr>
          <p:cNvPr id="10" name="TextBox 9">
            <a:extLst>
              <a:ext uri="{FF2B5EF4-FFF2-40B4-BE49-F238E27FC236}">
                <a16:creationId xmlns:a16="http://schemas.microsoft.com/office/drawing/2014/main" id="{7E2962F6-2A45-4B90-A766-20CD46D7BAA0}"/>
              </a:ext>
            </a:extLst>
          </p:cNvPr>
          <p:cNvSpPr txBox="1"/>
          <p:nvPr/>
        </p:nvSpPr>
        <p:spPr>
          <a:xfrm>
            <a:off x="2000162" y="813981"/>
            <a:ext cx="1863969" cy="369332"/>
          </a:xfrm>
          <a:prstGeom prst="rect">
            <a:avLst/>
          </a:prstGeom>
          <a:solidFill>
            <a:schemeClr val="accent6">
              <a:lumMod val="60000"/>
              <a:lumOff val="40000"/>
            </a:schemeClr>
          </a:solidFill>
        </p:spPr>
        <p:txBody>
          <a:bodyPr wrap="square" rtlCol="0">
            <a:spAutoFit/>
          </a:bodyPr>
          <a:lstStyle/>
          <a:p>
            <a:pPr algn="ctr"/>
            <a:r>
              <a:rPr lang="en-US" dirty="0"/>
              <a:t>O</a:t>
            </a:r>
            <a:r>
              <a:rPr lang="en-US" altLang="zh-CN" dirty="0"/>
              <a:t>riginal code</a:t>
            </a:r>
            <a:endParaRPr lang="en-US" dirty="0"/>
          </a:p>
        </p:txBody>
      </p:sp>
      <p:sp>
        <p:nvSpPr>
          <p:cNvPr id="11" name="TextBox 9">
            <a:extLst>
              <a:ext uri="{FF2B5EF4-FFF2-40B4-BE49-F238E27FC236}">
                <a16:creationId xmlns:a16="http://schemas.microsoft.com/office/drawing/2014/main" id="{CB3150AB-E2F8-4F88-A50D-0614DC768975}"/>
              </a:ext>
            </a:extLst>
          </p:cNvPr>
          <p:cNvSpPr txBox="1"/>
          <p:nvPr/>
        </p:nvSpPr>
        <p:spPr>
          <a:xfrm>
            <a:off x="8096162" y="817579"/>
            <a:ext cx="1863969" cy="369332"/>
          </a:xfrm>
          <a:prstGeom prst="rect">
            <a:avLst/>
          </a:prstGeom>
          <a:solidFill>
            <a:schemeClr val="accent6">
              <a:lumMod val="60000"/>
              <a:lumOff val="40000"/>
            </a:schemeClr>
          </a:solidFill>
        </p:spPr>
        <p:txBody>
          <a:bodyPr wrap="square" rtlCol="0">
            <a:spAutoFit/>
          </a:bodyPr>
          <a:lstStyle/>
          <a:p>
            <a:pPr algn="ctr"/>
            <a:r>
              <a:rPr lang="en-US" dirty="0"/>
              <a:t>Our</a:t>
            </a:r>
            <a:r>
              <a:rPr lang="en-US" altLang="zh-CN" dirty="0"/>
              <a:t> code</a:t>
            </a:r>
            <a:endParaRPr lang="en-US" dirty="0"/>
          </a:p>
        </p:txBody>
      </p:sp>
      <p:sp>
        <p:nvSpPr>
          <p:cNvPr id="2" name="矩形 1">
            <a:extLst>
              <a:ext uri="{FF2B5EF4-FFF2-40B4-BE49-F238E27FC236}">
                <a16:creationId xmlns:a16="http://schemas.microsoft.com/office/drawing/2014/main" id="{1C0DB7F2-35A1-417A-983D-5E1773C85000}"/>
              </a:ext>
            </a:extLst>
          </p:cNvPr>
          <p:cNvSpPr/>
          <p:nvPr/>
        </p:nvSpPr>
        <p:spPr>
          <a:xfrm>
            <a:off x="334912" y="5881125"/>
            <a:ext cx="7636735" cy="338554"/>
          </a:xfrm>
          <a:prstGeom prst="rect">
            <a:avLst/>
          </a:prstGeom>
        </p:spPr>
        <p:txBody>
          <a:bodyPr wrap="square">
            <a:spAutoFit/>
          </a:bodyPr>
          <a:lstStyle/>
          <a:p>
            <a:r>
              <a:rPr lang="zh-CN" altLang="en-US" sz="1600" dirty="0">
                <a:hlinkClick r:id="rId8"/>
              </a:rPr>
              <a:t>https://github.com/zhourunlai/sentiment/blob/master/classifier/sparkmllib.py</a:t>
            </a:r>
            <a:endParaRPr lang="zh-CN" altLang="en-US" sz="1600" dirty="0"/>
          </a:p>
        </p:txBody>
      </p:sp>
    </p:spTree>
    <p:extLst>
      <p:ext uri="{BB962C8B-B14F-4D97-AF65-F5344CB8AC3E}">
        <p14:creationId xmlns:p14="http://schemas.microsoft.com/office/powerpoint/2010/main" val="1567930942"/>
      </p:ext>
    </p:extLst>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04F1D1D4-E95E-4FAA-9824-53D8D32E5B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080" y="804976"/>
            <a:ext cx="10917839" cy="5980154"/>
          </a:xfrm>
          <a:prstGeom prst="rect">
            <a:avLst/>
          </a:prstGeom>
        </p:spPr>
      </p:pic>
      <p:grpSp>
        <p:nvGrpSpPr>
          <p:cNvPr id="8" name="组合 7"/>
          <p:cNvGrpSpPr/>
          <p:nvPr/>
        </p:nvGrpSpPr>
        <p:grpSpPr>
          <a:xfrm>
            <a:off x="334912" y="57032"/>
            <a:ext cx="3666174" cy="684027"/>
            <a:chOff x="349800" y="270568"/>
            <a:chExt cx="1486542" cy="513020"/>
          </a:xfrm>
        </p:grpSpPr>
        <p:sp>
          <p:nvSpPr>
            <p:cNvPr id="12" name="PA_文本框 1">
              <a:extLst>
                <a:ext uri="{FF2B5EF4-FFF2-40B4-BE49-F238E27FC236}">
                  <a16:creationId xmlns:a16="http://schemas.microsoft.com/office/drawing/2014/main" id="{95CA5390-EAD3-40A5-BF6F-C69AB99948CD}"/>
                </a:ext>
              </a:extLst>
            </p:cNvPr>
            <p:cNvSpPr txBox="1"/>
            <p:nvPr>
              <p:custDataLst>
                <p:tags r:id="rId1"/>
              </p:custDataLst>
            </p:nvPr>
          </p:nvSpPr>
          <p:spPr>
            <a:xfrm>
              <a:off x="349800" y="270568"/>
              <a:ext cx="876170" cy="355963"/>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3.2. Key features</a:t>
              </a:r>
            </a:p>
          </p:txBody>
        </p:sp>
        <p:sp>
          <p:nvSpPr>
            <p:cNvPr id="14" name="PA_文本框 1">
              <a:extLst>
                <a:ext uri="{FF2B5EF4-FFF2-40B4-BE49-F238E27FC236}">
                  <a16:creationId xmlns:a16="http://schemas.microsoft.com/office/drawing/2014/main" id="{BA0F9515-D5AE-4BED-A481-29A81D6010FD}"/>
                </a:ext>
              </a:extLst>
            </p:cNvPr>
            <p:cNvSpPr txBox="1"/>
            <p:nvPr>
              <p:custDataLst>
                <p:tags r:id="rId2"/>
              </p:custDataLst>
            </p:nvPr>
          </p:nvSpPr>
          <p:spPr>
            <a:xfrm>
              <a:off x="349800" y="547081"/>
              <a:ext cx="1486542" cy="236507"/>
            </a:xfrm>
            <a:prstGeom prst="rect">
              <a:avLst/>
            </a:prstGeom>
            <a:noFill/>
          </p:spPr>
          <p:txBody>
            <a:bodyPr wrap="square" lIns="0" tIns="0" rIns="0" rtlCol="0">
              <a:spAutoFit/>
            </a:bodyPr>
            <a:lstStyle/>
            <a:p>
              <a:pPr>
                <a:lnSpc>
                  <a:spcPts val="2300"/>
                </a:lnSpc>
              </a:pPr>
              <a:endParaRPr lang="en-US" altLang="zh-CN" sz="1400" dirty="0">
                <a:solidFill>
                  <a:srgbClr val="E7E6E6">
                    <a:lumMod val="50000"/>
                  </a:srgbClr>
                </a:solidFill>
                <a:cs typeface="+mn-ea"/>
                <a:sym typeface="+mn-lt"/>
              </a:endParaRPr>
            </a:p>
          </p:txBody>
        </p:sp>
      </p:grpSp>
      <p:sp>
        <p:nvSpPr>
          <p:cNvPr id="4" name="矩形 3">
            <a:extLst>
              <a:ext uri="{FF2B5EF4-FFF2-40B4-BE49-F238E27FC236}">
                <a16:creationId xmlns:a16="http://schemas.microsoft.com/office/drawing/2014/main" id="{AB9A0775-8DDC-4828-A55B-AD97E1809953}"/>
              </a:ext>
            </a:extLst>
          </p:cNvPr>
          <p:cNvSpPr/>
          <p:nvPr/>
        </p:nvSpPr>
        <p:spPr>
          <a:xfrm>
            <a:off x="334912" y="429745"/>
            <a:ext cx="7856004" cy="375231"/>
          </a:xfrm>
          <a:prstGeom prst="rect">
            <a:avLst/>
          </a:prstGeom>
        </p:spPr>
        <p:txBody>
          <a:bodyPr wrap="square">
            <a:spAutoFit/>
          </a:bodyPr>
          <a:lstStyle/>
          <a:p>
            <a:pPr>
              <a:lnSpc>
                <a:spcPts val="2300"/>
              </a:lnSpc>
            </a:pPr>
            <a:r>
              <a:rPr lang="en-US" altLang="zh-CN" dirty="0">
                <a:solidFill>
                  <a:srgbClr val="E7E6E6">
                    <a:lumMod val="50000"/>
                  </a:srgbClr>
                </a:solidFill>
                <a:cs typeface="+mn-ea"/>
                <a:sym typeface="+mn-lt"/>
              </a:rPr>
              <a:t>3.2.2 Key functions[Showing Part2:sentiment_test3.py]</a:t>
            </a:r>
          </a:p>
        </p:txBody>
      </p:sp>
      <p:sp>
        <p:nvSpPr>
          <p:cNvPr id="10" name="矩形 9">
            <a:extLst>
              <a:ext uri="{FF2B5EF4-FFF2-40B4-BE49-F238E27FC236}">
                <a16:creationId xmlns:a16="http://schemas.microsoft.com/office/drawing/2014/main" id="{74C6B74A-68C0-4553-8576-6E2D163CC4E6}"/>
              </a:ext>
            </a:extLst>
          </p:cNvPr>
          <p:cNvSpPr/>
          <p:nvPr/>
        </p:nvSpPr>
        <p:spPr>
          <a:xfrm>
            <a:off x="772160" y="4246880"/>
            <a:ext cx="10718800" cy="21813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2" name="文本框 1">
            <a:extLst>
              <a:ext uri="{FF2B5EF4-FFF2-40B4-BE49-F238E27FC236}">
                <a16:creationId xmlns:a16="http://schemas.microsoft.com/office/drawing/2014/main" id="{CC9E990C-92FF-4EB9-A2EA-953B6A9AD739}"/>
              </a:ext>
            </a:extLst>
          </p:cNvPr>
          <p:cNvSpPr txBox="1"/>
          <p:nvPr/>
        </p:nvSpPr>
        <p:spPr>
          <a:xfrm>
            <a:off x="6243782" y="3745223"/>
            <a:ext cx="3084945" cy="369332"/>
          </a:xfrm>
          <a:prstGeom prst="rect">
            <a:avLst/>
          </a:prstGeom>
          <a:noFill/>
        </p:spPr>
        <p:txBody>
          <a:bodyPr wrap="square" rtlCol="0">
            <a:spAutoFit/>
          </a:bodyPr>
          <a:lstStyle/>
          <a:p>
            <a:r>
              <a:rPr lang="en-US" altLang="zh-CN" dirty="0">
                <a:solidFill>
                  <a:schemeClr val="bg1"/>
                </a:solidFill>
              </a:rPr>
              <a:t>What we changed </a:t>
            </a:r>
            <a:endParaRPr lang="zh-CN" altLang="en-US" dirty="0">
              <a:solidFill>
                <a:schemeClr val="bg1"/>
              </a:solidFill>
            </a:endParaRPr>
          </a:p>
        </p:txBody>
      </p:sp>
    </p:spTree>
    <p:extLst>
      <p:ext uri="{BB962C8B-B14F-4D97-AF65-F5344CB8AC3E}">
        <p14:creationId xmlns:p14="http://schemas.microsoft.com/office/powerpoint/2010/main" val="3092341598"/>
      </p:ext>
    </p:extLst>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34912" y="57032"/>
            <a:ext cx="3666174" cy="684027"/>
            <a:chOff x="349800" y="270568"/>
            <a:chExt cx="1486542" cy="513020"/>
          </a:xfrm>
        </p:grpSpPr>
        <p:sp>
          <p:nvSpPr>
            <p:cNvPr id="12" name="PA_文本框 1">
              <a:extLst>
                <a:ext uri="{FF2B5EF4-FFF2-40B4-BE49-F238E27FC236}">
                  <a16:creationId xmlns:a16="http://schemas.microsoft.com/office/drawing/2014/main" id="{95CA5390-EAD3-40A5-BF6F-C69AB99948CD}"/>
                </a:ext>
              </a:extLst>
            </p:cNvPr>
            <p:cNvSpPr txBox="1"/>
            <p:nvPr>
              <p:custDataLst>
                <p:tags r:id="rId1"/>
              </p:custDataLst>
            </p:nvPr>
          </p:nvSpPr>
          <p:spPr>
            <a:xfrm>
              <a:off x="349800" y="270568"/>
              <a:ext cx="876170" cy="355963"/>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3.2. Key features</a:t>
              </a:r>
            </a:p>
          </p:txBody>
        </p:sp>
        <p:sp>
          <p:nvSpPr>
            <p:cNvPr id="14" name="PA_文本框 1">
              <a:extLst>
                <a:ext uri="{FF2B5EF4-FFF2-40B4-BE49-F238E27FC236}">
                  <a16:creationId xmlns:a16="http://schemas.microsoft.com/office/drawing/2014/main" id="{BA0F9515-D5AE-4BED-A481-29A81D6010FD}"/>
                </a:ext>
              </a:extLst>
            </p:cNvPr>
            <p:cNvSpPr txBox="1"/>
            <p:nvPr>
              <p:custDataLst>
                <p:tags r:id="rId2"/>
              </p:custDataLst>
            </p:nvPr>
          </p:nvSpPr>
          <p:spPr>
            <a:xfrm>
              <a:off x="349800" y="547081"/>
              <a:ext cx="1486542" cy="236507"/>
            </a:xfrm>
            <a:prstGeom prst="rect">
              <a:avLst/>
            </a:prstGeom>
            <a:noFill/>
          </p:spPr>
          <p:txBody>
            <a:bodyPr wrap="square" lIns="0" tIns="0" rIns="0" rtlCol="0">
              <a:spAutoFit/>
            </a:bodyPr>
            <a:lstStyle/>
            <a:p>
              <a:pPr>
                <a:lnSpc>
                  <a:spcPts val="2300"/>
                </a:lnSpc>
              </a:pPr>
              <a:endParaRPr lang="en-US" altLang="zh-CN" sz="1400" dirty="0">
                <a:solidFill>
                  <a:srgbClr val="E7E6E6">
                    <a:lumMod val="50000"/>
                  </a:srgbClr>
                </a:solidFill>
                <a:cs typeface="+mn-ea"/>
                <a:sym typeface="+mn-lt"/>
              </a:endParaRPr>
            </a:p>
          </p:txBody>
        </p:sp>
      </p:grpSp>
      <p:sp>
        <p:nvSpPr>
          <p:cNvPr id="4" name="矩形 3">
            <a:extLst>
              <a:ext uri="{FF2B5EF4-FFF2-40B4-BE49-F238E27FC236}">
                <a16:creationId xmlns:a16="http://schemas.microsoft.com/office/drawing/2014/main" id="{AB9A0775-8DDC-4828-A55B-AD97E1809953}"/>
              </a:ext>
            </a:extLst>
          </p:cNvPr>
          <p:cNvSpPr/>
          <p:nvPr/>
        </p:nvSpPr>
        <p:spPr>
          <a:xfrm>
            <a:off x="334912" y="429745"/>
            <a:ext cx="7856004" cy="375231"/>
          </a:xfrm>
          <a:prstGeom prst="rect">
            <a:avLst/>
          </a:prstGeom>
        </p:spPr>
        <p:txBody>
          <a:bodyPr wrap="square">
            <a:spAutoFit/>
          </a:bodyPr>
          <a:lstStyle/>
          <a:p>
            <a:pPr>
              <a:lnSpc>
                <a:spcPts val="2300"/>
              </a:lnSpc>
            </a:pPr>
            <a:r>
              <a:rPr lang="en-US" altLang="zh-CN" dirty="0">
                <a:solidFill>
                  <a:srgbClr val="E7E6E6">
                    <a:lumMod val="50000"/>
                  </a:srgbClr>
                </a:solidFill>
                <a:cs typeface="+mn-ea"/>
                <a:sym typeface="+mn-lt"/>
              </a:rPr>
              <a:t>3.2.2 Key functions[Showing Part2:sentiment_test3.py]</a:t>
            </a:r>
          </a:p>
        </p:txBody>
      </p:sp>
      <p:pic>
        <p:nvPicPr>
          <p:cNvPr id="5" name="图片 4">
            <a:extLst>
              <a:ext uri="{FF2B5EF4-FFF2-40B4-BE49-F238E27FC236}">
                <a16:creationId xmlns:a16="http://schemas.microsoft.com/office/drawing/2014/main" id="{581B3156-6EE6-43A3-A55B-55FF560CB2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3587" y="1457275"/>
            <a:ext cx="11284825" cy="4863752"/>
          </a:xfrm>
          <a:prstGeom prst="rect">
            <a:avLst/>
          </a:prstGeom>
        </p:spPr>
      </p:pic>
      <p:sp>
        <p:nvSpPr>
          <p:cNvPr id="9" name="矩形 8">
            <a:extLst>
              <a:ext uri="{FF2B5EF4-FFF2-40B4-BE49-F238E27FC236}">
                <a16:creationId xmlns:a16="http://schemas.microsoft.com/office/drawing/2014/main" id="{CF9C7993-E4AB-4A8F-96F3-7FF2F9D7D885}"/>
              </a:ext>
            </a:extLst>
          </p:cNvPr>
          <p:cNvSpPr/>
          <p:nvPr/>
        </p:nvSpPr>
        <p:spPr>
          <a:xfrm>
            <a:off x="619760" y="4531359"/>
            <a:ext cx="10464800" cy="5994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10" name="文本框 9">
            <a:extLst>
              <a:ext uri="{FF2B5EF4-FFF2-40B4-BE49-F238E27FC236}">
                <a16:creationId xmlns:a16="http://schemas.microsoft.com/office/drawing/2014/main" id="{B4EE7A80-448C-4BEC-9265-C0420DBFC702}"/>
              </a:ext>
            </a:extLst>
          </p:cNvPr>
          <p:cNvSpPr txBox="1"/>
          <p:nvPr/>
        </p:nvSpPr>
        <p:spPr>
          <a:xfrm>
            <a:off x="6784069" y="4162027"/>
            <a:ext cx="3084945" cy="369332"/>
          </a:xfrm>
          <a:prstGeom prst="rect">
            <a:avLst/>
          </a:prstGeom>
          <a:noFill/>
        </p:spPr>
        <p:txBody>
          <a:bodyPr wrap="square" rtlCol="0">
            <a:spAutoFit/>
          </a:bodyPr>
          <a:lstStyle/>
          <a:p>
            <a:r>
              <a:rPr lang="en-US" altLang="zh-CN" dirty="0">
                <a:solidFill>
                  <a:schemeClr val="bg1"/>
                </a:solidFill>
              </a:rPr>
              <a:t>What we changed </a:t>
            </a:r>
            <a:endParaRPr lang="zh-CN" altLang="en-US" dirty="0">
              <a:solidFill>
                <a:schemeClr val="bg1"/>
              </a:solidFill>
            </a:endParaRPr>
          </a:p>
        </p:txBody>
      </p:sp>
    </p:spTree>
    <p:extLst>
      <p:ext uri="{BB962C8B-B14F-4D97-AF65-F5344CB8AC3E}">
        <p14:creationId xmlns:p14="http://schemas.microsoft.com/office/powerpoint/2010/main" val="1623939219"/>
      </p:ext>
    </p:extLst>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34912" y="57032"/>
            <a:ext cx="3666174" cy="684027"/>
            <a:chOff x="349800" y="270568"/>
            <a:chExt cx="1486542" cy="513020"/>
          </a:xfrm>
        </p:grpSpPr>
        <p:sp>
          <p:nvSpPr>
            <p:cNvPr id="12" name="PA_文本框 1">
              <a:extLst>
                <a:ext uri="{FF2B5EF4-FFF2-40B4-BE49-F238E27FC236}">
                  <a16:creationId xmlns:a16="http://schemas.microsoft.com/office/drawing/2014/main" id="{95CA5390-EAD3-40A5-BF6F-C69AB99948CD}"/>
                </a:ext>
              </a:extLst>
            </p:cNvPr>
            <p:cNvSpPr txBox="1"/>
            <p:nvPr>
              <p:custDataLst>
                <p:tags r:id="rId1"/>
              </p:custDataLst>
            </p:nvPr>
          </p:nvSpPr>
          <p:spPr>
            <a:xfrm>
              <a:off x="349800" y="270568"/>
              <a:ext cx="876170" cy="355963"/>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3.2. Key features</a:t>
              </a:r>
            </a:p>
          </p:txBody>
        </p:sp>
        <p:sp>
          <p:nvSpPr>
            <p:cNvPr id="14" name="PA_文本框 1">
              <a:extLst>
                <a:ext uri="{FF2B5EF4-FFF2-40B4-BE49-F238E27FC236}">
                  <a16:creationId xmlns:a16="http://schemas.microsoft.com/office/drawing/2014/main" id="{BA0F9515-D5AE-4BED-A481-29A81D6010FD}"/>
                </a:ext>
              </a:extLst>
            </p:cNvPr>
            <p:cNvSpPr txBox="1"/>
            <p:nvPr>
              <p:custDataLst>
                <p:tags r:id="rId2"/>
              </p:custDataLst>
            </p:nvPr>
          </p:nvSpPr>
          <p:spPr>
            <a:xfrm>
              <a:off x="349800" y="547081"/>
              <a:ext cx="1486542" cy="236507"/>
            </a:xfrm>
            <a:prstGeom prst="rect">
              <a:avLst/>
            </a:prstGeom>
            <a:noFill/>
          </p:spPr>
          <p:txBody>
            <a:bodyPr wrap="square" lIns="0" tIns="0" rIns="0" rtlCol="0">
              <a:spAutoFit/>
            </a:bodyPr>
            <a:lstStyle/>
            <a:p>
              <a:pPr>
                <a:lnSpc>
                  <a:spcPts val="2300"/>
                </a:lnSpc>
              </a:pPr>
              <a:endParaRPr lang="en-US" altLang="zh-CN" sz="1400" dirty="0">
                <a:solidFill>
                  <a:srgbClr val="E7E6E6">
                    <a:lumMod val="50000"/>
                  </a:srgbClr>
                </a:solidFill>
                <a:cs typeface="+mn-ea"/>
                <a:sym typeface="+mn-lt"/>
              </a:endParaRPr>
            </a:p>
          </p:txBody>
        </p:sp>
      </p:grpSp>
      <p:sp>
        <p:nvSpPr>
          <p:cNvPr id="4" name="矩形 3">
            <a:extLst>
              <a:ext uri="{FF2B5EF4-FFF2-40B4-BE49-F238E27FC236}">
                <a16:creationId xmlns:a16="http://schemas.microsoft.com/office/drawing/2014/main" id="{AB9A0775-8DDC-4828-A55B-AD97E1809953}"/>
              </a:ext>
            </a:extLst>
          </p:cNvPr>
          <p:cNvSpPr/>
          <p:nvPr/>
        </p:nvSpPr>
        <p:spPr>
          <a:xfrm>
            <a:off x="334912" y="429745"/>
            <a:ext cx="4608954" cy="375231"/>
          </a:xfrm>
          <a:prstGeom prst="rect">
            <a:avLst/>
          </a:prstGeom>
        </p:spPr>
        <p:txBody>
          <a:bodyPr wrap="none">
            <a:spAutoFit/>
          </a:bodyPr>
          <a:lstStyle/>
          <a:p>
            <a:pPr>
              <a:lnSpc>
                <a:spcPts val="2300"/>
              </a:lnSpc>
            </a:pPr>
            <a:r>
              <a:rPr lang="en-US" altLang="zh-CN" dirty="0">
                <a:solidFill>
                  <a:srgbClr val="E7E6E6">
                    <a:lumMod val="50000"/>
                  </a:srgbClr>
                </a:solidFill>
                <a:cs typeface="+mn-ea"/>
                <a:sym typeface="+mn-lt"/>
              </a:rPr>
              <a:t>3.2.3 Key</a:t>
            </a:r>
            <a:r>
              <a:rPr lang="zh-CN" altLang="en-US" dirty="0">
                <a:solidFill>
                  <a:srgbClr val="E7E6E6">
                    <a:lumMod val="50000"/>
                  </a:srgbClr>
                </a:solidFill>
                <a:cs typeface="+mn-ea"/>
                <a:sym typeface="+mn-lt"/>
              </a:rPr>
              <a:t> </a:t>
            </a:r>
            <a:r>
              <a:rPr lang="en-US" altLang="zh-CN" dirty="0">
                <a:solidFill>
                  <a:srgbClr val="E7E6E6">
                    <a:lumMod val="50000"/>
                  </a:srgbClr>
                </a:solidFill>
                <a:cs typeface="+mn-ea"/>
                <a:sym typeface="+mn-lt"/>
              </a:rPr>
              <a:t>Algorithms [Description from Wiki].</a:t>
            </a:r>
          </a:p>
        </p:txBody>
      </p:sp>
      <p:graphicFrame>
        <p:nvGraphicFramePr>
          <p:cNvPr id="2" name="表格 1">
            <a:extLst>
              <a:ext uri="{FF2B5EF4-FFF2-40B4-BE49-F238E27FC236}">
                <a16:creationId xmlns:a16="http://schemas.microsoft.com/office/drawing/2014/main" id="{A5159C5F-2BA0-4300-98AE-41D7B5438727}"/>
              </a:ext>
            </a:extLst>
          </p:cNvPr>
          <p:cNvGraphicFramePr>
            <a:graphicFrameLocks noGrp="1"/>
          </p:cNvGraphicFramePr>
          <p:nvPr>
            <p:extLst/>
          </p:nvPr>
        </p:nvGraphicFramePr>
        <p:xfrm>
          <a:off x="1699491" y="1177689"/>
          <a:ext cx="8128000" cy="2839720"/>
        </p:xfrm>
        <a:graphic>
          <a:graphicData uri="http://schemas.openxmlformats.org/drawingml/2006/table">
            <a:tbl>
              <a:tblPr firstRow="1" bandRow="1">
                <a:tableStyleId>{5C22544A-7EE6-4342-B048-85BDC9FD1C3A}</a:tableStyleId>
              </a:tblPr>
              <a:tblGrid>
                <a:gridCol w="2253673">
                  <a:extLst>
                    <a:ext uri="{9D8B030D-6E8A-4147-A177-3AD203B41FA5}">
                      <a16:colId xmlns:a16="http://schemas.microsoft.com/office/drawing/2014/main" val="731118762"/>
                    </a:ext>
                  </a:extLst>
                </a:gridCol>
                <a:gridCol w="5874327">
                  <a:extLst>
                    <a:ext uri="{9D8B030D-6E8A-4147-A177-3AD203B41FA5}">
                      <a16:colId xmlns:a16="http://schemas.microsoft.com/office/drawing/2014/main" val="3017404516"/>
                    </a:ext>
                  </a:extLst>
                </a:gridCol>
              </a:tblGrid>
              <a:tr h="370840">
                <a:tc>
                  <a:txBody>
                    <a:bodyPr/>
                    <a:lstStyle/>
                    <a:p>
                      <a:pPr algn="ctr"/>
                      <a:r>
                        <a:rPr lang="en-US" altLang="zh-CN" dirty="0"/>
                        <a:t>Algorithm</a:t>
                      </a:r>
                      <a:endParaRPr lang="zh-CN" altLang="en-US" dirty="0"/>
                    </a:p>
                  </a:txBody>
                  <a:tcPr anchor="ctr"/>
                </a:tc>
                <a:tc>
                  <a:txBody>
                    <a:bodyPr/>
                    <a:lstStyle/>
                    <a:p>
                      <a:pPr algn="ctr"/>
                      <a:r>
                        <a:rPr lang="en-US" altLang="zh-CN" dirty="0"/>
                        <a:t>Description</a:t>
                      </a:r>
                      <a:endParaRPr lang="zh-CN" altLang="en-US" dirty="0"/>
                    </a:p>
                  </a:txBody>
                  <a:tcPr anchor="ctr"/>
                </a:tc>
                <a:extLst>
                  <a:ext uri="{0D108BD9-81ED-4DB2-BD59-A6C34878D82A}">
                    <a16:rowId xmlns:a16="http://schemas.microsoft.com/office/drawing/2014/main" val="372148388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SVM</a:t>
                      </a:r>
                      <a:endParaRPr lang="zh-CN" altLang="en-US" dirty="0"/>
                    </a:p>
                    <a:p>
                      <a:pPr algn="ctr"/>
                      <a:endParaRPr lang="zh-CN" altLang="en-US" dirty="0"/>
                    </a:p>
                  </a:txBody>
                  <a:tcPr anchor="ctr"/>
                </a:tc>
                <a:tc>
                  <a:txBody>
                    <a:bodyPr/>
                    <a:lstStyle/>
                    <a:p>
                      <a:pPr algn="l"/>
                      <a:r>
                        <a:rPr lang="en-US" altLang="zh-CN" sz="1800" b="0" i="0" kern="1200" dirty="0">
                          <a:solidFill>
                            <a:schemeClr val="dk1"/>
                          </a:solidFill>
                          <a:effectLst/>
                          <a:latin typeface="+mn-lt"/>
                          <a:ea typeface="+mn-ea"/>
                          <a:cs typeface="+mn-cs"/>
                        </a:rPr>
                        <a:t>Supervised learning models with associated learning algorithms that analyze data used for classification and regression analysis..</a:t>
                      </a:r>
                      <a:endParaRPr lang="zh-CN" altLang="en-US" dirty="0"/>
                    </a:p>
                  </a:txBody>
                  <a:tcPr anchor="ctr"/>
                </a:tc>
                <a:extLst>
                  <a:ext uri="{0D108BD9-81ED-4DB2-BD59-A6C34878D82A}">
                    <a16:rowId xmlns:a16="http://schemas.microsoft.com/office/drawing/2014/main" val="4248338631"/>
                  </a:ext>
                </a:extLst>
              </a:tr>
              <a:tr h="370840">
                <a:tc>
                  <a:txBody>
                    <a:bodyPr/>
                    <a:lstStyle/>
                    <a:p>
                      <a:pPr algn="ctr"/>
                      <a:r>
                        <a:rPr lang="en-US" altLang="zh-CN" dirty="0"/>
                        <a:t>Logistical Regression</a:t>
                      </a:r>
                      <a:endParaRPr lang="zh-CN" altLang="en-US" dirty="0"/>
                    </a:p>
                  </a:txBody>
                  <a:tcPr anchor="ctr"/>
                </a:tc>
                <a:tc>
                  <a:txBody>
                    <a:bodyPr/>
                    <a:lstStyle/>
                    <a:p>
                      <a:pPr algn="l"/>
                      <a:r>
                        <a:rPr lang="en-US" altLang="zh-CN" dirty="0"/>
                        <a:t>A widely used statistical model. In its basic form it uses a logistic function to model a binary dependent variable, </a:t>
                      </a:r>
                      <a:endParaRPr lang="zh-CN" altLang="en-US" dirty="0"/>
                    </a:p>
                  </a:txBody>
                  <a:tcPr anchor="ctr"/>
                </a:tc>
                <a:extLst>
                  <a:ext uri="{0D108BD9-81ED-4DB2-BD59-A6C34878D82A}">
                    <a16:rowId xmlns:a16="http://schemas.microsoft.com/office/drawing/2014/main" val="2118351203"/>
                  </a:ext>
                </a:extLst>
              </a:tr>
              <a:tr h="370840">
                <a:tc>
                  <a:txBody>
                    <a:bodyPr/>
                    <a:lstStyle/>
                    <a:p>
                      <a:pPr algn="ctr"/>
                      <a:r>
                        <a:rPr lang="en-US" altLang="zh-CN" dirty="0"/>
                        <a:t>Naïve Bayes</a:t>
                      </a:r>
                      <a:endParaRPr lang="zh-CN" altLang="en-US" dirty="0"/>
                    </a:p>
                  </a:txBody>
                  <a:tcPr anchor="ctr"/>
                </a:tc>
                <a:tc>
                  <a:txBody>
                    <a:bodyPr/>
                    <a:lstStyle/>
                    <a:p>
                      <a:pPr algn="l"/>
                      <a:r>
                        <a:rPr lang="en-US" altLang="zh-CN" dirty="0"/>
                        <a:t>A family of simple "probabilistic classifiers" based on applying Bayes' theorem with strong (naive) independence assumptions between the features.</a:t>
                      </a:r>
                      <a:endParaRPr lang="zh-CN" altLang="en-US" dirty="0"/>
                    </a:p>
                  </a:txBody>
                  <a:tcPr anchor="ctr"/>
                </a:tc>
                <a:extLst>
                  <a:ext uri="{0D108BD9-81ED-4DB2-BD59-A6C34878D82A}">
                    <a16:rowId xmlns:a16="http://schemas.microsoft.com/office/drawing/2014/main" val="2479980248"/>
                  </a:ext>
                </a:extLst>
              </a:tr>
            </a:tbl>
          </a:graphicData>
        </a:graphic>
      </p:graphicFrame>
      <p:sp>
        <p:nvSpPr>
          <p:cNvPr id="7" name="文本框 6">
            <a:extLst>
              <a:ext uri="{FF2B5EF4-FFF2-40B4-BE49-F238E27FC236}">
                <a16:creationId xmlns:a16="http://schemas.microsoft.com/office/drawing/2014/main" id="{7F681B9F-6BC4-4FEC-9367-2F21E47A65C7}"/>
              </a:ext>
            </a:extLst>
          </p:cNvPr>
          <p:cNvSpPr txBox="1"/>
          <p:nvPr/>
        </p:nvSpPr>
        <p:spPr>
          <a:xfrm>
            <a:off x="550709" y="4390122"/>
            <a:ext cx="11090581" cy="2246769"/>
          </a:xfrm>
          <a:prstGeom prst="rect">
            <a:avLst/>
          </a:prstGeom>
          <a:noFill/>
        </p:spPr>
        <p:txBody>
          <a:bodyPr wrap="square" rtlCol="0">
            <a:spAutoFit/>
          </a:bodyPr>
          <a:lstStyle/>
          <a:p>
            <a:r>
              <a:rPr lang="en-US" altLang="zh-CN" sz="2800" dirty="0"/>
              <a:t>We use three different ML algorithms and make some adjustment of their parameters to find the best trained model.</a:t>
            </a:r>
          </a:p>
          <a:p>
            <a:r>
              <a:rPr lang="en-US" altLang="zh-CN" sz="2800" dirty="0"/>
              <a:t>According to the accuracy of results, we can find SVM with iteration 100 times is the best model whose accuracy is 89.78%[The comparison is displayed in the 5.2.1].</a:t>
            </a:r>
            <a:endParaRPr lang="zh-CN" altLang="en-US" sz="2800" dirty="0"/>
          </a:p>
        </p:txBody>
      </p:sp>
    </p:spTree>
    <p:extLst>
      <p:ext uri="{BB962C8B-B14F-4D97-AF65-F5344CB8AC3E}">
        <p14:creationId xmlns:p14="http://schemas.microsoft.com/office/powerpoint/2010/main" val="839193327"/>
      </p:ext>
    </p:extLst>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_矩形 2">
            <a:extLst>
              <a:ext uri="{FF2B5EF4-FFF2-40B4-BE49-F238E27FC236}">
                <a16:creationId xmlns:a16="http://schemas.microsoft.com/office/drawing/2014/main" id="{DE7714CF-4288-4227-BA0F-A241C26A7CF5}"/>
              </a:ext>
            </a:extLst>
          </p:cNvPr>
          <p:cNvSpPr/>
          <p:nvPr>
            <p:custDataLst>
              <p:tags r:id="rId2"/>
            </p:custDataLst>
          </p:nvPr>
        </p:nvSpPr>
        <p:spPr>
          <a:xfrm>
            <a:off x="1524002" y="2711451"/>
            <a:ext cx="1573213" cy="15367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en-US" altLang="zh-CN" sz="6000" dirty="0">
                <a:solidFill>
                  <a:srgbClr val="FCFCFC"/>
                </a:solidFill>
                <a:latin typeface="Gungsuh" panose="02030600000101010101" pitchFamily="18" charset="-127"/>
              </a:rPr>
              <a:t>04</a:t>
            </a:r>
            <a:endParaRPr lang="zh-CN" altLang="en-US" sz="6000" dirty="0">
              <a:solidFill>
                <a:srgbClr val="FCFCFC"/>
              </a:solidFill>
              <a:latin typeface="Gungsuh" panose="02030600000101010101" pitchFamily="18" charset="-127"/>
            </a:endParaRPr>
          </a:p>
        </p:txBody>
      </p:sp>
      <p:sp>
        <p:nvSpPr>
          <p:cNvPr id="4" name="PA_文本框 3">
            <a:extLst>
              <a:ext uri="{FF2B5EF4-FFF2-40B4-BE49-F238E27FC236}">
                <a16:creationId xmlns:a16="http://schemas.microsoft.com/office/drawing/2014/main" id="{92CF3A66-E572-4B18-A5C8-065820B5702B}"/>
              </a:ext>
            </a:extLst>
          </p:cNvPr>
          <p:cNvSpPr txBox="1"/>
          <p:nvPr>
            <p:custDataLst>
              <p:tags r:id="rId3"/>
            </p:custDataLst>
          </p:nvPr>
        </p:nvSpPr>
        <p:spPr>
          <a:xfrm>
            <a:off x="1460502" y="2727325"/>
            <a:ext cx="1636713" cy="400051"/>
          </a:xfrm>
          <a:prstGeom prst="rect">
            <a:avLst/>
          </a:prstGeom>
          <a:noFill/>
        </p:spPr>
        <p:txBody>
          <a:bodyPr lIns="0" rIns="0"/>
          <a:lstStyle/>
          <a:p>
            <a:pPr algn="r">
              <a:defRPr/>
            </a:pPr>
            <a:r>
              <a:rPr lang="en-US" altLang="zh-CN" sz="2000" spc="500" dirty="0">
                <a:solidFill>
                  <a:srgbClr val="FCFCFC"/>
                </a:solidFill>
                <a:latin typeface="Gungsuh" panose="02030600000101010101" pitchFamily="18" charset="-127"/>
              </a:rPr>
              <a:t>PART</a:t>
            </a:r>
            <a:endParaRPr lang="zh-CN" altLang="en-US" sz="2000" spc="500" dirty="0">
              <a:solidFill>
                <a:srgbClr val="FCFCFC"/>
              </a:solidFill>
              <a:latin typeface="Gungsuh" panose="02030600000101010101" pitchFamily="18" charset="-127"/>
            </a:endParaRPr>
          </a:p>
        </p:txBody>
      </p:sp>
      <p:sp>
        <p:nvSpPr>
          <p:cNvPr id="5" name="PA_文本框 4">
            <a:extLst>
              <a:ext uri="{FF2B5EF4-FFF2-40B4-BE49-F238E27FC236}">
                <a16:creationId xmlns:a16="http://schemas.microsoft.com/office/drawing/2014/main" id="{B1ACFA47-5D0F-4092-9710-34F09863DC97}"/>
              </a:ext>
            </a:extLst>
          </p:cNvPr>
          <p:cNvSpPr txBox="1"/>
          <p:nvPr>
            <p:custDataLst>
              <p:tags r:id="rId4"/>
            </p:custDataLst>
          </p:nvPr>
        </p:nvSpPr>
        <p:spPr>
          <a:xfrm>
            <a:off x="3254234" y="3111500"/>
            <a:ext cx="8762276" cy="1136651"/>
          </a:xfrm>
          <a:prstGeom prst="rect">
            <a:avLst/>
          </a:prstGeom>
          <a:noFill/>
        </p:spPr>
        <p:txBody>
          <a:bodyPr rIns="360000">
            <a:noAutofit/>
          </a:bodyPr>
          <a:lstStyle/>
          <a:p>
            <a:pPr algn="r">
              <a:defRPr/>
            </a:pPr>
            <a:r>
              <a:rPr lang="en-US" altLang="zh-CN" sz="3600" dirty="0">
                <a:solidFill>
                  <a:srgbClr val="063D54">
                    <a:lumMod val="75000"/>
                  </a:srgbClr>
                </a:solidFill>
              </a:rPr>
              <a:t>Application Execution(Test &amp; Target Finish)</a:t>
            </a:r>
          </a:p>
        </p:txBody>
      </p:sp>
      <p:cxnSp>
        <p:nvCxnSpPr>
          <p:cNvPr id="10" name="PA_直接连接符 9">
            <a:extLst>
              <a:ext uri="{FF2B5EF4-FFF2-40B4-BE49-F238E27FC236}">
                <a16:creationId xmlns:a16="http://schemas.microsoft.com/office/drawing/2014/main" id="{561E68A9-2C5E-454D-BB49-D6BFF6B5B250}"/>
              </a:ext>
            </a:extLst>
          </p:cNvPr>
          <p:cNvCxnSpPr>
            <a:cxnSpLocks/>
          </p:cNvCxnSpPr>
          <p:nvPr>
            <p:custDataLst>
              <p:tags r:id="rId5"/>
            </p:custDataLst>
          </p:nvPr>
        </p:nvCxnSpPr>
        <p:spPr>
          <a:xfrm>
            <a:off x="3483429" y="3848100"/>
            <a:ext cx="7184571"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PA_矩形 1">
            <a:extLst>
              <a:ext uri="{FF2B5EF4-FFF2-40B4-BE49-F238E27FC236}">
                <a16:creationId xmlns:a16="http://schemas.microsoft.com/office/drawing/2014/main" id="{68DCB164-FF76-497A-8E63-B095DDADF3EA}"/>
              </a:ext>
            </a:extLst>
          </p:cNvPr>
          <p:cNvSpPr/>
          <p:nvPr>
            <p:custDataLst>
              <p:tags r:id="rId6"/>
            </p:custDataLst>
          </p:nvPr>
        </p:nvSpPr>
        <p:spPr>
          <a:xfrm>
            <a:off x="3410097" y="3950680"/>
            <a:ext cx="9080499" cy="523220"/>
          </a:xfrm>
          <a:prstGeom prst="rect">
            <a:avLst/>
          </a:prstGeom>
        </p:spPr>
        <p:txBody>
          <a:bodyPr wrap="square">
            <a:spAutoFit/>
          </a:bodyPr>
          <a:lstStyle/>
          <a:p>
            <a:pPr marL="342900" indent="-342900">
              <a:buAutoNum type="arabicPeriod"/>
              <a:defRPr/>
            </a:pPr>
            <a:r>
              <a:rPr lang="en-US" altLang="zh-CN" sz="1400" dirty="0">
                <a:solidFill>
                  <a:srgbClr val="FFFFFF">
                    <a:lumMod val="65000"/>
                  </a:srgbClr>
                </a:solidFill>
                <a:latin typeface="Gungsuh" panose="02030600000101010101" pitchFamily="18" charset="-127"/>
              </a:rPr>
              <a:t>Different execution time of our application for different sizes of input data sets.</a:t>
            </a:r>
          </a:p>
          <a:p>
            <a:pPr marL="342900" indent="-342900">
              <a:buAutoNum type="arabicPeriod"/>
              <a:defRPr/>
            </a:pPr>
            <a:r>
              <a:rPr lang="en-US" altLang="zh-CN" sz="1400" dirty="0">
                <a:solidFill>
                  <a:srgbClr val="FFFFFF">
                    <a:lumMod val="65000"/>
                  </a:srgbClr>
                </a:solidFill>
                <a:latin typeface="Gungsuh" panose="02030600000101010101" pitchFamily="18" charset="-127"/>
              </a:rPr>
              <a:t>Some information about the largest data test case.</a:t>
            </a:r>
          </a:p>
        </p:txBody>
      </p:sp>
    </p:spTree>
    <p:custDataLst>
      <p:tags r:id="rId1"/>
    </p:custDataLst>
    <p:extLst>
      <p:ext uri="{BB962C8B-B14F-4D97-AF65-F5344CB8AC3E}">
        <p14:creationId xmlns:p14="http://schemas.microsoft.com/office/powerpoint/2010/main" val="2777704797"/>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left)">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anim calcmode="lin" valueType="num">
                                      <p:cBhvr>
                                        <p:cTn id="32" dur="1000" fill="hold"/>
                                        <p:tgtEl>
                                          <p:spTgt spid="2"/>
                                        </p:tgtEl>
                                        <p:attrNameLst>
                                          <p:attrName>ppt_x</p:attrName>
                                        </p:attrNameLst>
                                      </p:cBhvr>
                                      <p:tavLst>
                                        <p:tav tm="0">
                                          <p:val>
                                            <p:strVal val="#ppt_x"/>
                                          </p:val>
                                        </p:tav>
                                        <p:tav tm="100000">
                                          <p:val>
                                            <p:strVal val="#ppt_x"/>
                                          </p:val>
                                        </p:tav>
                                      </p:tavLst>
                                    </p:anim>
                                    <p:anim calcmode="lin" valueType="num">
                                      <p:cBhvr>
                                        <p:cTn id="3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P spid="4" grpId="0"/>
      <p:bldP spid="5" grpId="0" animBg="1" autoUpdateAnimBg="0"/>
      <p:bldP spid="2" grpId="0" animBg="1"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34912" y="57032"/>
            <a:ext cx="3666174" cy="684027"/>
            <a:chOff x="349800" y="270568"/>
            <a:chExt cx="1486542" cy="513020"/>
          </a:xfrm>
        </p:grpSpPr>
        <p:sp>
          <p:nvSpPr>
            <p:cNvPr id="12" name="PA_文本框 1">
              <a:extLst>
                <a:ext uri="{FF2B5EF4-FFF2-40B4-BE49-F238E27FC236}">
                  <a16:creationId xmlns:a16="http://schemas.microsoft.com/office/drawing/2014/main" id="{95CA5390-EAD3-40A5-BF6F-C69AB99948CD}"/>
                </a:ext>
              </a:extLst>
            </p:cNvPr>
            <p:cNvSpPr txBox="1"/>
            <p:nvPr>
              <p:custDataLst>
                <p:tags r:id="rId1"/>
              </p:custDataLst>
            </p:nvPr>
          </p:nvSpPr>
          <p:spPr>
            <a:xfrm>
              <a:off x="349800" y="270568"/>
              <a:ext cx="1454000" cy="355963"/>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4.1. Different data sets’ test</a:t>
              </a:r>
            </a:p>
          </p:txBody>
        </p:sp>
        <p:sp>
          <p:nvSpPr>
            <p:cNvPr id="14" name="PA_文本框 1">
              <a:extLst>
                <a:ext uri="{FF2B5EF4-FFF2-40B4-BE49-F238E27FC236}">
                  <a16:creationId xmlns:a16="http://schemas.microsoft.com/office/drawing/2014/main" id="{BA0F9515-D5AE-4BED-A481-29A81D6010FD}"/>
                </a:ext>
              </a:extLst>
            </p:cNvPr>
            <p:cNvSpPr txBox="1"/>
            <p:nvPr>
              <p:custDataLst>
                <p:tags r:id="rId2"/>
              </p:custDataLst>
            </p:nvPr>
          </p:nvSpPr>
          <p:spPr>
            <a:xfrm>
              <a:off x="349800" y="547081"/>
              <a:ext cx="1486542" cy="236507"/>
            </a:xfrm>
            <a:prstGeom prst="rect">
              <a:avLst/>
            </a:prstGeom>
            <a:noFill/>
          </p:spPr>
          <p:txBody>
            <a:bodyPr wrap="square" lIns="0" tIns="0" rIns="0" rtlCol="0">
              <a:spAutoFit/>
            </a:bodyPr>
            <a:lstStyle/>
            <a:p>
              <a:pPr>
                <a:lnSpc>
                  <a:spcPts val="2300"/>
                </a:lnSpc>
              </a:pPr>
              <a:endParaRPr lang="en-US" altLang="zh-CN" sz="1400" dirty="0">
                <a:solidFill>
                  <a:srgbClr val="E7E6E6">
                    <a:lumMod val="50000"/>
                  </a:srgbClr>
                </a:solidFill>
                <a:cs typeface="+mn-ea"/>
                <a:sym typeface="+mn-lt"/>
              </a:endParaRPr>
            </a:p>
          </p:txBody>
        </p:sp>
      </p:grpSp>
      <p:sp>
        <p:nvSpPr>
          <p:cNvPr id="4" name="矩形 3">
            <a:extLst>
              <a:ext uri="{FF2B5EF4-FFF2-40B4-BE49-F238E27FC236}">
                <a16:creationId xmlns:a16="http://schemas.microsoft.com/office/drawing/2014/main" id="{AB9A0775-8DDC-4828-A55B-AD97E1809953}"/>
              </a:ext>
            </a:extLst>
          </p:cNvPr>
          <p:cNvSpPr/>
          <p:nvPr/>
        </p:nvSpPr>
        <p:spPr>
          <a:xfrm>
            <a:off x="334912" y="429745"/>
            <a:ext cx="7856004" cy="375231"/>
          </a:xfrm>
          <a:prstGeom prst="rect">
            <a:avLst/>
          </a:prstGeom>
        </p:spPr>
        <p:txBody>
          <a:bodyPr wrap="square">
            <a:spAutoFit/>
          </a:bodyPr>
          <a:lstStyle/>
          <a:p>
            <a:pPr>
              <a:lnSpc>
                <a:spcPts val="2300"/>
              </a:lnSpc>
            </a:pPr>
            <a:r>
              <a:rPr lang="en-US" altLang="zh-CN" dirty="0">
                <a:solidFill>
                  <a:srgbClr val="E7E6E6">
                    <a:lumMod val="50000"/>
                  </a:srgbClr>
                </a:solidFill>
                <a:cs typeface="+mn-ea"/>
                <a:sym typeface="+mn-lt"/>
              </a:rPr>
              <a:t>4.1.1:467.19M</a:t>
            </a:r>
          </a:p>
        </p:txBody>
      </p:sp>
      <p:sp>
        <p:nvSpPr>
          <p:cNvPr id="6" name="TextBox 1">
            <a:extLst>
              <a:ext uri="{FF2B5EF4-FFF2-40B4-BE49-F238E27FC236}">
                <a16:creationId xmlns:a16="http://schemas.microsoft.com/office/drawing/2014/main" id="{044ACC4F-4465-4766-812C-EAC643890CC5}"/>
              </a:ext>
            </a:extLst>
          </p:cNvPr>
          <p:cNvSpPr txBox="1"/>
          <p:nvPr/>
        </p:nvSpPr>
        <p:spPr>
          <a:xfrm>
            <a:off x="1913206" y="1037489"/>
            <a:ext cx="3740836" cy="461665"/>
          </a:xfrm>
          <a:prstGeom prst="rect">
            <a:avLst/>
          </a:prstGeom>
          <a:solidFill>
            <a:schemeClr val="accent1">
              <a:lumMod val="60000"/>
              <a:lumOff val="40000"/>
            </a:schemeClr>
          </a:solidFill>
        </p:spPr>
        <p:txBody>
          <a:bodyPr wrap="square" rtlCol="0">
            <a:spAutoFit/>
          </a:bodyPr>
          <a:lstStyle/>
          <a:p>
            <a:r>
              <a:rPr lang="en-US" sz="2400" dirty="0"/>
              <a:t>I</a:t>
            </a:r>
            <a:r>
              <a:rPr lang="en-US" altLang="zh-CN" sz="2400" dirty="0"/>
              <a:t>nput Data size: 467.19MB</a:t>
            </a:r>
            <a:endParaRPr lang="en-US" sz="2400" dirty="0"/>
          </a:p>
        </p:txBody>
      </p:sp>
      <p:cxnSp>
        <p:nvCxnSpPr>
          <p:cNvPr id="7" name="Straight Arrow Connector 5">
            <a:extLst>
              <a:ext uri="{FF2B5EF4-FFF2-40B4-BE49-F238E27FC236}">
                <a16:creationId xmlns:a16="http://schemas.microsoft.com/office/drawing/2014/main" id="{A1746F6A-4E78-4688-AEC7-D04D1435B62E}"/>
              </a:ext>
            </a:extLst>
          </p:cNvPr>
          <p:cNvCxnSpPr/>
          <p:nvPr/>
        </p:nvCxnSpPr>
        <p:spPr>
          <a:xfrm flipV="1">
            <a:off x="5671038" y="1268322"/>
            <a:ext cx="817685" cy="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1C35A04-B3F2-492B-B0DC-F5BE76106237}"/>
              </a:ext>
            </a:extLst>
          </p:cNvPr>
          <p:cNvSpPr txBox="1"/>
          <p:nvPr/>
        </p:nvSpPr>
        <p:spPr>
          <a:xfrm>
            <a:off x="6488722" y="1037490"/>
            <a:ext cx="4624755" cy="461665"/>
          </a:xfrm>
          <a:prstGeom prst="rect">
            <a:avLst/>
          </a:prstGeom>
          <a:solidFill>
            <a:schemeClr val="accent1">
              <a:lumMod val="60000"/>
              <a:lumOff val="40000"/>
            </a:schemeClr>
          </a:solidFill>
        </p:spPr>
        <p:txBody>
          <a:bodyPr wrap="square" rtlCol="0">
            <a:spAutoFit/>
          </a:bodyPr>
          <a:lstStyle/>
          <a:p>
            <a:pPr algn="ctr"/>
            <a:r>
              <a:rPr lang="en-US" sz="2400" dirty="0"/>
              <a:t>Execution time: 4 min and </a:t>
            </a:r>
            <a:r>
              <a:rPr lang="en-US" altLang="zh-CN" sz="2400" dirty="0"/>
              <a:t>42 sec</a:t>
            </a:r>
            <a:endParaRPr lang="en-US" sz="2400" dirty="0"/>
          </a:p>
        </p:txBody>
      </p:sp>
      <p:pic>
        <p:nvPicPr>
          <p:cNvPr id="10" name="图片 9">
            <a:extLst>
              <a:ext uri="{FF2B5EF4-FFF2-40B4-BE49-F238E27FC236}">
                <a16:creationId xmlns:a16="http://schemas.microsoft.com/office/drawing/2014/main" id="{D40B372B-9D55-48A1-8429-200616B014D8}"/>
              </a:ext>
            </a:extLst>
          </p:cNvPr>
          <p:cNvPicPr>
            <a:picLocks noChangeAspect="1"/>
          </p:cNvPicPr>
          <p:nvPr/>
        </p:nvPicPr>
        <p:blipFill>
          <a:blip r:embed="rId5"/>
          <a:stretch>
            <a:fillRect/>
          </a:stretch>
        </p:blipFill>
        <p:spPr>
          <a:xfrm>
            <a:off x="2926080" y="3673648"/>
            <a:ext cx="9265920" cy="1556230"/>
          </a:xfrm>
          <a:prstGeom prst="rect">
            <a:avLst/>
          </a:prstGeom>
        </p:spPr>
      </p:pic>
      <p:pic>
        <p:nvPicPr>
          <p:cNvPr id="11" name="图片 10">
            <a:extLst>
              <a:ext uri="{FF2B5EF4-FFF2-40B4-BE49-F238E27FC236}">
                <a16:creationId xmlns:a16="http://schemas.microsoft.com/office/drawing/2014/main" id="{8BAAE075-67A4-4F2A-BE86-98842D783582}"/>
              </a:ext>
            </a:extLst>
          </p:cNvPr>
          <p:cNvPicPr>
            <a:picLocks noChangeAspect="1"/>
          </p:cNvPicPr>
          <p:nvPr/>
        </p:nvPicPr>
        <p:blipFill>
          <a:blip r:embed="rId6"/>
          <a:stretch>
            <a:fillRect/>
          </a:stretch>
        </p:blipFill>
        <p:spPr>
          <a:xfrm>
            <a:off x="353887" y="1906760"/>
            <a:ext cx="2209800" cy="3533775"/>
          </a:xfrm>
          <a:prstGeom prst="rect">
            <a:avLst/>
          </a:prstGeom>
        </p:spPr>
      </p:pic>
      <p:pic>
        <p:nvPicPr>
          <p:cNvPr id="13" name="图片 12">
            <a:extLst>
              <a:ext uri="{FF2B5EF4-FFF2-40B4-BE49-F238E27FC236}">
                <a16:creationId xmlns:a16="http://schemas.microsoft.com/office/drawing/2014/main" id="{3651DE7D-8696-4D64-92C0-CFD44E9734AA}"/>
              </a:ext>
            </a:extLst>
          </p:cNvPr>
          <p:cNvPicPr>
            <a:picLocks noChangeAspect="1"/>
          </p:cNvPicPr>
          <p:nvPr/>
        </p:nvPicPr>
        <p:blipFill>
          <a:blip r:embed="rId7"/>
          <a:stretch>
            <a:fillRect/>
          </a:stretch>
        </p:blipFill>
        <p:spPr>
          <a:xfrm>
            <a:off x="2563687" y="1818152"/>
            <a:ext cx="9628313" cy="1504950"/>
          </a:xfrm>
          <a:prstGeom prst="rect">
            <a:avLst/>
          </a:prstGeom>
        </p:spPr>
      </p:pic>
      <p:sp>
        <p:nvSpPr>
          <p:cNvPr id="15" name="箭头: 下 14">
            <a:extLst>
              <a:ext uri="{FF2B5EF4-FFF2-40B4-BE49-F238E27FC236}">
                <a16:creationId xmlns:a16="http://schemas.microsoft.com/office/drawing/2014/main" id="{8E5EDE85-00EC-4757-B91B-22107DC2010A}"/>
              </a:ext>
            </a:extLst>
          </p:cNvPr>
          <p:cNvSpPr/>
          <p:nvPr/>
        </p:nvSpPr>
        <p:spPr>
          <a:xfrm>
            <a:off x="5318173" y="5198544"/>
            <a:ext cx="237980" cy="590633"/>
          </a:xfrm>
          <a:prstGeom prst="down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3B629F18-B25A-447C-B751-A4E5860AB2E7}"/>
              </a:ext>
            </a:extLst>
          </p:cNvPr>
          <p:cNvSpPr txBox="1"/>
          <p:nvPr/>
        </p:nvSpPr>
        <p:spPr>
          <a:xfrm>
            <a:off x="4487594" y="5789177"/>
            <a:ext cx="2001128" cy="369332"/>
          </a:xfrm>
          <a:prstGeom prst="rect">
            <a:avLst/>
          </a:prstGeom>
          <a:solidFill>
            <a:schemeClr val="accent6">
              <a:lumMod val="60000"/>
              <a:lumOff val="40000"/>
            </a:schemeClr>
          </a:solidFill>
        </p:spPr>
        <p:txBody>
          <a:bodyPr wrap="square" rtlCol="0">
            <a:spAutoFit/>
          </a:bodyPr>
          <a:lstStyle/>
          <a:p>
            <a:pPr algn="ctr"/>
            <a:r>
              <a:rPr lang="en-US" altLang="zh-CN" dirty="0"/>
              <a:t>About 35 seconds</a:t>
            </a:r>
            <a:endParaRPr lang="zh-CN" altLang="en-US" dirty="0"/>
          </a:p>
        </p:txBody>
      </p:sp>
      <p:sp>
        <p:nvSpPr>
          <p:cNvPr id="17" name="箭头: 下 16">
            <a:extLst>
              <a:ext uri="{FF2B5EF4-FFF2-40B4-BE49-F238E27FC236}">
                <a16:creationId xmlns:a16="http://schemas.microsoft.com/office/drawing/2014/main" id="{A19CA3F0-BA2F-418F-84A2-0F094B17AC5B}"/>
              </a:ext>
            </a:extLst>
          </p:cNvPr>
          <p:cNvSpPr/>
          <p:nvPr/>
        </p:nvSpPr>
        <p:spPr>
          <a:xfrm>
            <a:off x="8636096" y="5198439"/>
            <a:ext cx="237980" cy="621967"/>
          </a:xfrm>
          <a:prstGeom prst="down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6D744F2E-164E-455E-84A8-05D7FACC9143}"/>
              </a:ext>
            </a:extLst>
          </p:cNvPr>
          <p:cNvSpPr txBox="1"/>
          <p:nvPr/>
        </p:nvSpPr>
        <p:spPr>
          <a:xfrm>
            <a:off x="7075463" y="5789177"/>
            <a:ext cx="3601329" cy="369332"/>
          </a:xfrm>
          <a:prstGeom prst="rect">
            <a:avLst/>
          </a:prstGeom>
          <a:solidFill>
            <a:schemeClr val="accent6">
              <a:lumMod val="60000"/>
              <a:lumOff val="40000"/>
            </a:schemeClr>
          </a:solidFill>
        </p:spPr>
        <p:txBody>
          <a:bodyPr wrap="square" rtlCol="0">
            <a:spAutoFit/>
          </a:bodyPr>
          <a:lstStyle/>
          <a:p>
            <a:pPr algn="ctr"/>
            <a:r>
              <a:rPr lang="en-US" altLang="zh-CN" dirty="0"/>
              <a:t>About 2 minutes and 30 seconds</a:t>
            </a:r>
            <a:endParaRPr lang="zh-CN" altLang="en-US" dirty="0"/>
          </a:p>
        </p:txBody>
      </p:sp>
    </p:spTree>
    <p:extLst>
      <p:ext uri="{BB962C8B-B14F-4D97-AF65-F5344CB8AC3E}">
        <p14:creationId xmlns:p14="http://schemas.microsoft.com/office/powerpoint/2010/main" val="115295543"/>
      </p:ext>
    </p:extLst>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34912" y="57032"/>
            <a:ext cx="3666174" cy="684027"/>
            <a:chOff x="349800" y="270568"/>
            <a:chExt cx="1486542" cy="513020"/>
          </a:xfrm>
        </p:grpSpPr>
        <p:sp>
          <p:nvSpPr>
            <p:cNvPr id="12" name="PA_文本框 1">
              <a:extLst>
                <a:ext uri="{FF2B5EF4-FFF2-40B4-BE49-F238E27FC236}">
                  <a16:creationId xmlns:a16="http://schemas.microsoft.com/office/drawing/2014/main" id="{95CA5390-EAD3-40A5-BF6F-C69AB99948CD}"/>
                </a:ext>
              </a:extLst>
            </p:cNvPr>
            <p:cNvSpPr txBox="1"/>
            <p:nvPr>
              <p:custDataLst>
                <p:tags r:id="rId1"/>
              </p:custDataLst>
            </p:nvPr>
          </p:nvSpPr>
          <p:spPr>
            <a:xfrm>
              <a:off x="349800" y="270568"/>
              <a:ext cx="1454000" cy="355963"/>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4.1. Different data sets’ test</a:t>
              </a:r>
            </a:p>
          </p:txBody>
        </p:sp>
        <p:sp>
          <p:nvSpPr>
            <p:cNvPr id="14" name="PA_文本框 1">
              <a:extLst>
                <a:ext uri="{FF2B5EF4-FFF2-40B4-BE49-F238E27FC236}">
                  <a16:creationId xmlns:a16="http://schemas.microsoft.com/office/drawing/2014/main" id="{BA0F9515-D5AE-4BED-A481-29A81D6010FD}"/>
                </a:ext>
              </a:extLst>
            </p:cNvPr>
            <p:cNvSpPr txBox="1"/>
            <p:nvPr>
              <p:custDataLst>
                <p:tags r:id="rId2"/>
              </p:custDataLst>
            </p:nvPr>
          </p:nvSpPr>
          <p:spPr>
            <a:xfrm>
              <a:off x="349800" y="547081"/>
              <a:ext cx="1486542" cy="236507"/>
            </a:xfrm>
            <a:prstGeom prst="rect">
              <a:avLst/>
            </a:prstGeom>
            <a:noFill/>
          </p:spPr>
          <p:txBody>
            <a:bodyPr wrap="square" lIns="0" tIns="0" rIns="0" rtlCol="0">
              <a:spAutoFit/>
            </a:bodyPr>
            <a:lstStyle/>
            <a:p>
              <a:pPr>
                <a:lnSpc>
                  <a:spcPts val="2300"/>
                </a:lnSpc>
              </a:pPr>
              <a:endParaRPr lang="en-US" altLang="zh-CN" sz="1400" dirty="0">
                <a:solidFill>
                  <a:srgbClr val="E7E6E6">
                    <a:lumMod val="50000"/>
                  </a:srgbClr>
                </a:solidFill>
                <a:cs typeface="+mn-ea"/>
                <a:sym typeface="+mn-lt"/>
              </a:endParaRPr>
            </a:p>
          </p:txBody>
        </p:sp>
      </p:grpSp>
      <p:sp>
        <p:nvSpPr>
          <p:cNvPr id="4" name="矩形 3">
            <a:extLst>
              <a:ext uri="{FF2B5EF4-FFF2-40B4-BE49-F238E27FC236}">
                <a16:creationId xmlns:a16="http://schemas.microsoft.com/office/drawing/2014/main" id="{AB9A0775-8DDC-4828-A55B-AD97E1809953}"/>
              </a:ext>
            </a:extLst>
          </p:cNvPr>
          <p:cNvSpPr/>
          <p:nvPr/>
        </p:nvSpPr>
        <p:spPr>
          <a:xfrm>
            <a:off x="334912" y="429745"/>
            <a:ext cx="7856004" cy="375231"/>
          </a:xfrm>
          <a:prstGeom prst="rect">
            <a:avLst/>
          </a:prstGeom>
        </p:spPr>
        <p:txBody>
          <a:bodyPr wrap="square">
            <a:spAutoFit/>
          </a:bodyPr>
          <a:lstStyle/>
          <a:p>
            <a:pPr>
              <a:lnSpc>
                <a:spcPts val="2300"/>
              </a:lnSpc>
            </a:pPr>
            <a:r>
              <a:rPr lang="en-US" altLang="zh-CN" dirty="0">
                <a:solidFill>
                  <a:srgbClr val="E7E6E6">
                    <a:lumMod val="50000"/>
                  </a:srgbClr>
                </a:solidFill>
                <a:cs typeface="+mn-ea"/>
                <a:sym typeface="+mn-lt"/>
              </a:rPr>
              <a:t>4.1.2: 1.15G</a:t>
            </a:r>
          </a:p>
        </p:txBody>
      </p:sp>
      <p:sp>
        <p:nvSpPr>
          <p:cNvPr id="6" name="TextBox 1">
            <a:extLst>
              <a:ext uri="{FF2B5EF4-FFF2-40B4-BE49-F238E27FC236}">
                <a16:creationId xmlns:a16="http://schemas.microsoft.com/office/drawing/2014/main" id="{F73D6C07-E153-4DE0-9E9C-1D1F71F80386}"/>
              </a:ext>
            </a:extLst>
          </p:cNvPr>
          <p:cNvSpPr txBox="1"/>
          <p:nvPr/>
        </p:nvSpPr>
        <p:spPr>
          <a:xfrm>
            <a:off x="1913206" y="1037489"/>
            <a:ext cx="3740836" cy="461665"/>
          </a:xfrm>
          <a:prstGeom prst="rect">
            <a:avLst/>
          </a:prstGeom>
          <a:solidFill>
            <a:schemeClr val="accent1">
              <a:lumMod val="60000"/>
              <a:lumOff val="40000"/>
            </a:schemeClr>
          </a:solidFill>
        </p:spPr>
        <p:txBody>
          <a:bodyPr wrap="square" rtlCol="0">
            <a:spAutoFit/>
          </a:bodyPr>
          <a:lstStyle/>
          <a:p>
            <a:r>
              <a:rPr lang="en-US" sz="2400" dirty="0"/>
              <a:t>I</a:t>
            </a:r>
            <a:r>
              <a:rPr lang="en-US" altLang="zh-CN" sz="2400" dirty="0"/>
              <a:t>nput Data size: 1.15GB</a:t>
            </a:r>
            <a:endParaRPr lang="en-US" sz="2400" dirty="0"/>
          </a:p>
        </p:txBody>
      </p:sp>
      <p:cxnSp>
        <p:nvCxnSpPr>
          <p:cNvPr id="7" name="Straight Arrow Connector 5">
            <a:extLst>
              <a:ext uri="{FF2B5EF4-FFF2-40B4-BE49-F238E27FC236}">
                <a16:creationId xmlns:a16="http://schemas.microsoft.com/office/drawing/2014/main" id="{C72EA315-F8AA-428D-8DB8-90FED40D2606}"/>
              </a:ext>
            </a:extLst>
          </p:cNvPr>
          <p:cNvCxnSpPr/>
          <p:nvPr/>
        </p:nvCxnSpPr>
        <p:spPr>
          <a:xfrm flipV="1">
            <a:off x="5671038" y="1268322"/>
            <a:ext cx="817685" cy="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F482A7F-496B-47F4-A59D-16A547078563}"/>
              </a:ext>
            </a:extLst>
          </p:cNvPr>
          <p:cNvSpPr txBox="1"/>
          <p:nvPr/>
        </p:nvSpPr>
        <p:spPr>
          <a:xfrm>
            <a:off x="6488722" y="1037490"/>
            <a:ext cx="4484078" cy="461665"/>
          </a:xfrm>
          <a:prstGeom prst="rect">
            <a:avLst/>
          </a:prstGeom>
          <a:solidFill>
            <a:schemeClr val="accent1">
              <a:lumMod val="60000"/>
              <a:lumOff val="40000"/>
            </a:schemeClr>
          </a:solidFill>
        </p:spPr>
        <p:txBody>
          <a:bodyPr wrap="square" rtlCol="0">
            <a:spAutoFit/>
          </a:bodyPr>
          <a:lstStyle/>
          <a:p>
            <a:r>
              <a:rPr lang="en-US" sz="2400" dirty="0"/>
              <a:t>Execution time: 7 min and 18 sec</a:t>
            </a:r>
          </a:p>
        </p:txBody>
      </p:sp>
      <p:pic>
        <p:nvPicPr>
          <p:cNvPr id="10" name="图片 9">
            <a:extLst>
              <a:ext uri="{FF2B5EF4-FFF2-40B4-BE49-F238E27FC236}">
                <a16:creationId xmlns:a16="http://schemas.microsoft.com/office/drawing/2014/main" id="{64D60755-1CAF-459B-8D71-4D3BF00AC487}"/>
              </a:ext>
            </a:extLst>
          </p:cNvPr>
          <p:cNvPicPr>
            <a:picLocks noChangeAspect="1"/>
          </p:cNvPicPr>
          <p:nvPr/>
        </p:nvPicPr>
        <p:blipFill>
          <a:blip r:embed="rId5"/>
          <a:stretch>
            <a:fillRect/>
          </a:stretch>
        </p:blipFill>
        <p:spPr>
          <a:xfrm>
            <a:off x="2563687" y="1818152"/>
            <a:ext cx="9628313" cy="1504950"/>
          </a:xfrm>
          <a:prstGeom prst="rect">
            <a:avLst/>
          </a:prstGeom>
        </p:spPr>
      </p:pic>
      <p:sp>
        <p:nvSpPr>
          <p:cNvPr id="11" name="箭头: 下 10">
            <a:extLst>
              <a:ext uri="{FF2B5EF4-FFF2-40B4-BE49-F238E27FC236}">
                <a16:creationId xmlns:a16="http://schemas.microsoft.com/office/drawing/2014/main" id="{E06E0F13-237E-4F1A-AA5F-A80C46E2AF54}"/>
              </a:ext>
            </a:extLst>
          </p:cNvPr>
          <p:cNvSpPr/>
          <p:nvPr/>
        </p:nvSpPr>
        <p:spPr>
          <a:xfrm>
            <a:off x="3637533" y="5198544"/>
            <a:ext cx="237980" cy="590633"/>
          </a:xfrm>
          <a:prstGeom prst="down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E861167E-8C9C-46DF-9ABE-EE9010AD1067}"/>
              </a:ext>
            </a:extLst>
          </p:cNvPr>
          <p:cNvSpPr txBox="1"/>
          <p:nvPr/>
        </p:nvSpPr>
        <p:spPr>
          <a:xfrm>
            <a:off x="2755959" y="5820406"/>
            <a:ext cx="2001128" cy="369332"/>
          </a:xfrm>
          <a:prstGeom prst="rect">
            <a:avLst/>
          </a:prstGeom>
          <a:solidFill>
            <a:schemeClr val="accent6">
              <a:lumMod val="60000"/>
              <a:lumOff val="40000"/>
            </a:schemeClr>
          </a:solidFill>
        </p:spPr>
        <p:txBody>
          <a:bodyPr wrap="square" rtlCol="0">
            <a:spAutoFit/>
          </a:bodyPr>
          <a:lstStyle/>
          <a:p>
            <a:pPr algn="ctr"/>
            <a:r>
              <a:rPr lang="en-US" altLang="zh-CN" dirty="0"/>
              <a:t>About 50 seconds</a:t>
            </a:r>
            <a:endParaRPr lang="zh-CN" altLang="en-US" dirty="0"/>
          </a:p>
        </p:txBody>
      </p:sp>
      <p:sp>
        <p:nvSpPr>
          <p:cNvPr id="15" name="箭头: 下 14">
            <a:extLst>
              <a:ext uri="{FF2B5EF4-FFF2-40B4-BE49-F238E27FC236}">
                <a16:creationId xmlns:a16="http://schemas.microsoft.com/office/drawing/2014/main" id="{BEDEC9D2-5233-435B-B009-09097E5BFBC9}"/>
              </a:ext>
            </a:extLst>
          </p:cNvPr>
          <p:cNvSpPr/>
          <p:nvPr/>
        </p:nvSpPr>
        <p:spPr>
          <a:xfrm>
            <a:off x="7611939" y="5167210"/>
            <a:ext cx="237980" cy="621967"/>
          </a:xfrm>
          <a:prstGeom prst="down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824EA159-241D-4B07-A78E-D84FEE8D6960}"/>
              </a:ext>
            </a:extLst>
          </p:cNvPr>
          <p:cNvSpPr txBox="1"/>
          <p:nvPr/>
        </p:nvSpPr>
        <p:spPr>
          <a:xfrm>
            <a:off x="6730365" y="5820406"/>
            <a:ext cx="2001128" cy="369332"/>
          </a:xfrm>
          <a:prstGeom prst="rect">
            <a:avLst/>
          </a:prstGeom>
          <a:solidFill>
            <a:schemeClr val="accent6">
              <a:lumMod val="60000"/>
              <a:lumOff val="40000"/>
            </a:schemeClr>
          </a:solidFill>
        </p:spPr>
        <p:txBody>
          <a:bodyPr wrap="square" rtlCol="0">
            <a:spAutoFit/>
          </a:bodyPr>
          <a:lstStyle/>
          <a:p>
            <a:pPr algn="ctr"/>
            <a:r>
              <a:rPr lang="en-US" altLang="zh-CN" dirty="0"/>
              <a:t>About 4 minutes</a:t>
            </a:r>
            <a:endParaRPr lang="zh-CN" altLang="en-US" dirty="0"/>
          </a:p>
        </p:txBody>
      </p:sp>
      <p:pic>
        <p:nvPicPr>
          <p:cNvPr id="17" name="图片 16">
            <a:extLst>
              <a:ext uri="{FF2B5EF4-FFF2-40B4-BE49-F238E27FC236}">
                <a16:creationId xmlns:a16="http://schemas.microsoft.com/office/drawing/2014/main" id="{61B43CE6-7974-4A30-B2E0-C6DC22767216}"/>
              </a:ext>
            </a:extLst>
          </p:cNvPr>
          <p:cNvPicPr>
            <a:picLocks noChangeAspect="1"/>
          </p:cNvPicPr>
          <p:nvPr/>
        </p:nvPicPr>
        <p:blipFill>
          <a:blip r:embed="rId6"/>
          <a:stretch>
            <a:fillRect/>
          </a:stretch>
        </p:blipFill>
        <p:spPr>
          <a:xfrm>
            <a:off x="358946" y="1975647"/>
            <a:ext cx="2181225" cy="3533775"/>
          </a:xfrm>
          <a:prstGeom prst="rect">
            <a:avLst/>
          </a:prstGeom>
        </p:spPr>
      </p:pic>
      <p:pic>
        <p:nvPicPr>
          <p:cNvPr id="18" name="图片 17">
            <a:extLst>
              <a:ext uri="{FF2B5EF4-FFF2-40B4-BE49-F238E27FC236}">
                <a16:creationId xmlns:a16="http://schemas.microsoft.com/office/drawing/2014/main" id="{9B25AF3E-A2E8-43E0-ACE4-A8E140FA163C}"/>
              </a:ext>
            </a:extLst>
          </p:cNvPr>
          <p:cNvPicPr>
            <a:picLocks noChangeAspect="1"/>
          </p:cNvPicPr>
          <p:nvPr/>
        </p:nvPicPr>
        <p:blipFill>
          <a:blip r:embed="rId7"/>
          <a:stretch>
            <a:fillRect/>
          </a:stretch>
        </p:blipFill>
        <p:spPr>
          <a:xfrm>
            <a:off x="2540171" y="3483481"/>
            <a:ext cx="9506393" cy="1876425"/>
          </a:xfrm>
          <a:prstGeom prst="rect">
            <a:avLst/>
          </a:prstGeom>
        </p:spPr>
      </p:pic>
    </p:spTree>
    <p:extLst>
      <p:ext uri="{BB962C8B-B14F-4D97-AF65-F5344CB8AC3E}">
        <p14:creationId xmlns:p14="http://schemas.microsoft.com/office/powerpoint/2010/main" val="1140498125"/>
      </p:ext>
    </p:extLst>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34912" y="57032"/>
            <a:ext cx="3666174" cy="684027"/>
            <a:chOff x="349800" y="270568"/>
            <a:chExt cx="1486542" cy="513020"/>
          </a:xfrm>
        </p:grpSpPr>
        <p:sp>
          <p:nvSpPr>
            <p:cNvPr id="12" name="PA_文本框 1">
              <a:extLst>
                <a:ext uri="{FF2B5EF4-FFF2-40B4-BE49-F238E27FC236}">
                  <a16:creationId xmlns:a16="http://schemas.microsoft.com/office/drawing/2014/main" id="{95CA5390-EAD3-40A5-BF6F-C69AB99948CD}"/>
                </a:ext>
              </a:extLst>
            </p:cNvPr>
            <p:cNvSpPr txBox="1"/>
            <p:nvPr>
              <p:custDataLst>
                <p:tags r:id="rId1"/>
              </p:custDataLst>
            </p:nvPr>
          </p:nvSpPr>
          <p:spPr>
            <a:xfrm>
              <a:off x="349800" y="270568"/>
              <a:ext cx="1454000" cy="355963"/>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4.1. Different data sets’ test</a:t>
              </a:r>
            </a:p>
          </p:txBody>
        </p:sp>
        <p:sp>
          <p:nvSpPr>
            <p:cNvPr id="14" name="PA_文本框 1">
              <a:extLst>
                <a:ext uri="{FF2B5EF4-FFF2-40B4-BE49-F238E27FC236}">
                  <a16:creationId xmlns:a16="http://schemas.microsoft.com/office/drawing/2014/main" id="{BA0F9515-D5AE-4BED-A481-29A81D6010FD}"/>
                </a:ext>
              </a:extLst>
            </p:cNvPr>
            <p:cNvSpPr txBox="1"/>
            <p:nvPr>
              <p:custDataLst>
                <p:tags r:id="rId2"/>
              </p:custDataLst>
            </p:nvPr>
          </p:nvSpPr>
          <p:spPr>
            <a:xfrm>
              <a:off x="349800" y="547081"/>
              <a:ext cx="1486542" cy="236507"/>
            </a:xfrm>
            <a:prstGeom prst="rect">
              <a:avLst/>
            </a:prstGeom>
            <a:noFill/>
          </p:spPr>
          <p:txBody>
            <a:bodyPr wrap="square" lIns="0" tIns="0" rIns="0" rtlCol="0">
              <a:spAutoFit/>
            </a:bodyPr>
            <a:lstStyle/>
            <a:p>
              <a:pPr>
                <a:lnSpc>
                  <a:spcPts val="2300"/>
                </a:lnSpc>
              </a:pPr>
              <a:endParaRPr lang="en-US" altLang="zh-CN" sz="1400" dirty="0">
                <a:solidFill>
                  <a:srgbClr val="E7E6E6">
                    <a:lumMod val="50000"/>
                  </a:srgbClr>
                </a:solidFill>
                <a:cs typeface="+mn-ea"/>
                <a:sym typeface="+mn-lt"/>
              </a:endParaRPr>
            </a:p>
          </p:txBody>
        </p:sp>
      </p:grpSp>
      <p:sp>
        <p:nvSpPr>
          <p:cNvPr id="4" name="矩形 3">
            <a:extLst>
              <a:ext uri="{FF2B5EF4-FFF2-40B4-BE49-F238E27FC236}">
                <a16:creationId xmlns:a16="http://schemas.microsoft.com/office/drawing/2014/main" id="{AB9A0775-8DDC-4828-A55B-AD97E1809953}"/>
              </a:ext>
            </a:extLst>
          </p:cNvPr>
          <p:cNvSpPr/>
          <p:nvPr/>
        </p:nvSpPr>
        <p:spPr>
          <a:xfrm>
            <a:off x="334912" y="429745"/>
            <a:ext cx="7856004" cy="375231"/>
          </a:xfrm>
          <a:prstGeom prst="rect">
            <a:avLst/>
          </a:prstGeom>
        </p:spPr>
        <p:txBody>
          <a:bodyPr wrap="square">
            <a:spAutoFit/>
          </a:bodyPr>
          <a:lstStyle/>
          <a:p>
            <a:pPr>
              <a:lnSpc>
                <a:spcPts val="2300"/>
              </a:lnSpc>
            </a:pPr>
            <a:r>
              <a:rPr lang="en-US" altLang="zh-CN" dirty="0">
                <a:solidFill>
                  <a:srgbClr val="E7E6E6">
                    <a:lumMod val="50000"/>
                  </a:srgbClr>
                </a:solidFill>
                <a:cs typeface="+mn-ea"/>
                <a:sym typeface="+mn-lt"/>
              </a:rPr>
              <a:t>4.1.3: 3.9G</a:t>
            </a:r>
            <a:r>
              <a:rPr lang="en-US" altLang="zh-CN" dirty="0">
                <a:solidFill>
                  <a:srgbClr val="FF0000"/>
                </a:solidFill>
                <a:cs typeface="+mn-ea"/>
                <a:sym typeface="+mn-lt"/>
              </a:rPr>
              <a:t>[The largest data set]</a:t>
            </a:r>
          </a:p>
        </p:txBody>
      </p:sp>
      <p:sp>
        <p:nvSpPr>
          <p:cNvPr id="6" name="TextBox 1">
            <a:extLst>
              <a:ext uri="{FF2B5EF4-FFF2-40B4-BE49-F238E27FC236}">
                <a16:creationId xmlns:a16="http://schemas.microsoft.com/office/drawing/2014/main" id="{13808626-A362-4CDE-B962-228FACA50BFF}"/>
              </a:ext>
            </a:extLst>
          </p:cNvPr>
          <p:cNvSpPr txBox="1"/>
          <p:nvPr/>
        </p:nvSpPr>
        <p:spPr>
          <a:xfrm>
            <a:off x="1987868" y="810959"/>
            <a:ext cx="3666174" cy="830997"/>
          </a:xfrm>
          <a:prstGeom prst="rect">
            <a:avLst/>
          </a:prstGeom>
          <a:solidFill>
            <a:schemeClr val="accent1">
              <a:lumMod val="60000"/>
              <a:lumOff val="40000"/>
            </a:schemeClr>
          </a:solidFill>
        </p:spPr>
        <p:txBody>
          <a:bodyPr wrap="square" rtlCol="0">
            <a:spAutoFit/>
          </a:bodyPr>
          <a:lstStyle/>
          <a:p>
            <a:r>
              <a:rPr lang="en-US" sz="2400" dirty="0"/>
              <a:t>I</a:t>
            </a:r>
            <a:r>
              <a:rPr lang="en-US" altLang="zh-CN" sz="2400" dirty="0"/>
              <a:t>nput Data size: 3.85GB(The whole dataset)</a:t>
            </a:r>
            <a:endParaRPr lang="en-US" sz="2400" dirty="0"/>
          </a:p>
        </p:txBody>
      </p:sp>
      <p:cxnSp>
        <p:nvCxnSpPr>
          <p:cNvPr id="7" name="Straight Arrow Connector 5">
            <a:extLst>
              <a:ext uri="{FF2B5EF4-FFF2-40B4-BE49-F238E27FC236}">
                <a16:creationId xmlns:a16="http://schemas.microsoft.com/office/drawing/2014/main" id="{9FA1B5DF-C767-48C6-9809-9F5A57D06ED3}"/>
              </a:ext>
            </a:extLst>
          </p:cNvPr>
          <p:cNvCxnSpPr/>
          <p:nvPr/>
        </p:nvCxnSpPr>
        <p:spPr>
          <a:xfrm flipV="1">
            <a:off x="5671038" y="1268322"/>
            <a:ext cx="817685" cy="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189E231-1618-42ED-81DA-4E40D497C122}"/>
              </a:ext>
            </a:extLst>
          </p:cNvPr>
          <p:cNvSpPr txBox="1"/>
          <p:nvPr/>
        </p:nvSpPr>
        <p:spPr>
          <a:xfrm>
            <a:off x="6488722" y="1037490"/>
            <a:ext cx="4070840" cy="461665"/>
          </a:xfrm>
          <a:prstGeom prst="rect">
            <a:avLst/>
          </a:prstGeom>
          <a:solidFill>
            <a:schemeClr val="accent1">
              <a:lumMod val="60000"/>
              <a:lumOff val="40000"/>
            </a:schemeClr>
          </a:solidFill>
        </p:spPr>
        <p:txBody>
          <a:bodyPr wrap="square" rtlCol="0">
            <a:spAutoFit/>
          </a:bodyPr>
          <a:lstStyle/>
          <a:p>
            <a:r>
              <a:rPr lang="en-US" sz="2400" dirty="0"/>
              <a:t>Execution time: 16 min</a:t>
            </a:r>
          </a:p>
        </p:txBody>
      </p:sp>
      <p:pic>
        <p:nvPicPr>
          <p:cNvPr id="10" name="图片 9">
            <a:extLst>
              <a:ext uri="{FF2B5EF4-FFF2-40B4-BE49-F238E27FC236}">
                <a16:creationId xmlns:a16="http://schemas.microsoft.com/office/drawing/2014/main" id="{392DDD10-C98A-4A17-836B-86C901C3DDFB}"/>
              </a:ext>
            </a:extLst>
          </p:cNvPr>
          <p:cNvPicPr>
            <a:picLocks noChangeAspect="1"/>
          </p:cNvPicPr>
          <p:nvPr/>
        </p:nvPicPr>
        <p:blipFill>
          <a:blip r:embed="rId5"/>
          <a:stretch>
            <a:fillRect/>
          </a:stretch>
        </p:blipFill>
        <p:spPr>
          <a:xfrm>
            <a:off x="2563687" y="1818152"/>
            <a:ext cx="9628313" cy="1504950"/>
          </a:xfrm>
          <a:prstGeom prst="rect">
            <a:avLst/>
          </a:prstGeom>
        </p:spPr>
      </p:pic>
      <p:sp>
        <p:nvSpPr>
          <p:cNvPr id="11" name="箭头: 下 10">
            <a:extLst>
              <a:ext uri="{FF2B5EF4-FFF2-40B4-BE49-F238E27FC236}">
                <a16:creationId xmlns:a16="http://schemas.microsoft.com/office/drawing/2014/main" id="{76F41323-2D6C-4014-9818-B6D56A3BEAE6}"/>
              </a:ext>
            </a:extLst>
          </p:cNvPr>
          <p:cNvSpPr/>
          <p:nvPr/>
        </p:nvSpPr>
        <p:spPr>
          <a:xfrm>
            <a:off x="3163396" y="5144348"/>
            <a:ext cx="237980" cy="590633"/>
          </a:xfrm>
          <a:prstGeom prst="down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6F967AC6-35B3-4B73-A150-908A3AF81032}"/>
              </a:ext>
            </a:extLst>
          </p:cNvPr>
          <p:cNvSpPr txBox="1"/>
          <p:nvPr/>
        </p:nvSpPr>
        <p:spPr>
          <a:xfrm>
            <a:off x="1601297" y="5789177"/>
            <a:ext cx="3362178" cy="369332"/>
          </a:xfrm>
          <a:prstGeom prst="rect">
            <a:avLst/>
          </a:prstGeom>
          <a:solidFill>
            <a:schemeClr val="accent6">
              <a:lumMod val="60000"/>
              <a:lumOff val="40000"/>
            </a:schemeClr>
          </a:solidFill>
        </p:spPr>
        <p:txBody>
          <a:bodyPr wrap="square" rtlCol="0">
            <a:spAutoFit/>
          </a:bodyPr>
          <a:lstStyle/>
          <a:p>
            <a:pPr algn="ctr"/>
            <a:r>
              <a:rPr lang="en-US" altLang="zh-CN" dirty="0"/>
              <a:t>About 2 minutes 30 seconds</a:t>
            </a:r>
            <a:endParaRPr lang="zh-CN" altLang="en-US" dirty="0"/>
          </a:p>
        </p:txBody>
      </p:sp>
      <p:sp>
        <p:nvSpPr>
          <p:cNvPr id="15" name="箭头: 下 14">
            <a:extLst>
              <a:ext uri="{FF2B5EF4-FFF2-40B4-BE49-F238E27FC236}">
                <a16:creationId xmlns:a16="http://schemas.microsoft.com/office/drawing/2014/main" id="{14BE8DFD-1C53-48DA-9259-16DCBB27D56E}"/>
              </a:ext>
            </a:extLst>
          </p:cNvPr>
          <p:cNvSpPr/>
          <p:nvPr/>
        </p:nvSpPr>
        <p:spPr>
          <a:xfrm>
            <a:off x="7180200" y="5113014"/>
            <a:ext cx="237980" cy="621967"/>
          </a:xfrm>
          <a:prstGeom prst="down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51F6F9BB-F398-4C66-8A79-46528D7ADC9C}"/>
              </a:ext>
            </a:extLst>
          </p:cNvPr>
          <p:cNvSpPr txBox="1"/>
          <p:nvPr/>
        </p:nvSpPr>
        <p:spPr>
          <a:xfrm>
            <a:off x="6298626" y="5789177"/>
            <a:ext cx="2001128" cy="369332"/>
          </a:xfrm>
          <a:prstGeom prst="rect">
            <a:avLst/>
          </a:prstGeom>
          <a:solidFill>
            <a:schemeClr val="accent6">
              <a:lumMod val="60000"/>
              <a:lumOff val="40000"/>
            </a:schemeClr>
          </a:solidFill>
        </p:spPr>
        <p:txBody>
          <a:bodyPr wrap="square" rtlCol="0">
            <a:spAutoFit/>
          </a:bodyPr>
          <a:lstStyle/>
          <a:p>
            <a:pPr algn="ctr"/>
            <a:r>
              <a:rPr lang="en-US" altLang="zh-CN" dirty="0"/>
              <a:t>About 8 minutes</a:t>
            </a:r>
            <a:endParaRPr lang="zh-CN" altLang="en-US" dirty="0"/>
          </a:p>
        </p:txBody>
      </p:sp>
      <p:pic>
        <p:nvPicPr>
          <p:cNvPr id="17" name="图片 16">
            <a:extLst>
              <a:ext uri="{FF2B5EF4-FFF2-40B4-BE49-F238E27FC236}">
                <a16:creationId xmlns:a16="http://schemas.microsoft.com/office/drawing/2014/main" id="{16AE963E-CEB6-4A38-857F-4D643BED8E88}"/>
              </a:ext>
            </a:extLst>
          </p:cNvPr>
          <p:cNvPicPr>
            <a:picLocks noChangeAspect="1"/>
          </p:cNvPicPr>
          <p:nvPr/>
        </p:nvPicPr>
        <p:blipFill>
          <a:blip r:embed="rId6"/>
          <a:stretch>
            <a:fillRect/>
          </a:stretch>
        </p:blipFill>
        <p:spPr>
          <a:xfrm>
            <a:off x="213146" y="1818152"/>
            <a:ext cx="2143125" cy="3543300"/>
          </a:xfrm>
          <a:prstGeom prst="rect">
            <a:avLst/>
          </a:prstGeom>
        </p:spPr>
      </p:pic>
      <p:pic>
        <p:nvPicPr>
          <p:cNvPr id="18" name="图片 17">
            <a:extLst>
              <a:ext uri="{FF2B5EF4-FFF2-40B4-BE49-F238E27FC236}">
                <a16:creationId xmlns:a16="http://schemas.microsoft.com/office/drawing/2014/main" id="{EA1F2389-1FB3-47A0-9B1A-FA1E3F8F6D1A}"/>
              </a:ext>
            </a:extLst>
          </p:cNvPr>
          <p:cNvPicPr>
            <a:picLocks noChangeAspect="1"/>
          </p:cNvPicPr>
          <p:nvPr/>
        </p:nvPicPr>
        <p:blipFill>
          <a:blip r:embed="rId7"/>
          <a:stretch>
            <a:fillRect/>
          </a:stretch>
        </p:blipFill>
        <p:spPr>
          <a:xfrm>
            <a:off x="2406381" y="3323102"/>
            <a:ext cx="9785619" cy="1866900"/>
          </a:xfrm>
          <a:prstGeom prst="rect">
            <a:avLst/>
          </a:prstGeom>
        </p:spPr>
      </p:pic>
    </p:spTree>
    <p:extLst>
      <p:ext uri="{BB962C8B-B14F-4D97-AF65-F5344CB8AC3E}">
        <p14:creationId xmlns:p14="http://schemas.microsoft.com/office/powerpoint/2010/main" val="3702102913"/>
      </p:ext>
    </p:extLst>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34912" y="57032"/>
            <a:ext cx="3666174" cy="684027"/>
            <a:chOff x="349800" y="270568"/>
            <a:chExt cx="1486542" cy="513020"/>
          </a:xfrm>
        </p:grpSpPr>
        <p:sp>
          <p:nvSpPr>
            <p:cNvPr id="12" name="PA_文本框 1">
              <a:extLst>
                <a:ext uri="{FF2B5EF4-FFF2-40B4-BE49-F238E27FC236}">
                  <a16:creationId xmlns:a16="http://schemas.microsoft.com/office/drawing/2014/main" id="{95CA5390-EAD3-40A5-BF6F-C69AB99948CD}"/>
                </a:ext>
              </a:extLst>
            </p:cNvPr>
            <p:cNvSpPr txBox="1"/>
            <p:nvPr>
              <p:custDataLst>
                <p:tags r:id="rId1"/>
              </p:custDataLst>
            </p:nvPr>
          </p:nvSpPr>
          <p:spPr>
            <a:xfrm>
              <a:off x="349800" y="270568"/>
              <a:ext cx="1454000" cy="355963"/>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4.1. Different data sets’ test</a:t>
              </a:r>
            </a:p>
          </p:txBody>
        </p:sp>
        <p:sp>
          <p:nvSpPr>
            <p:cNvPr id="14" name="PA_文本框 1">
              <a:extLst>
                <a:ext uri="{FF2B5EF4-FFF2-40B4-BE49-F238E27FC236}">
                  <a16:creationId xmlns:a16="http://schemas.microsoft.com/office/drawing/2014/main" id="{BA0F9515-D5AE-4BED-A481-29A81D6010FD}"/>
                </a:ext>
              </a:extLst>
            </p:cNvPr>
            <p:cNvSpPr txBox="1"/>
            <p:nvPr>
              <p:custDataLst>
                <p:tags r:id="rId2"/>
              </p:custDataLst>
            </p:nvPr>
          </p:nvSpPr>
          <p:spPr>
            <a:xfrm>
              <a:off x="349800" y="547081"/>
              <a:ext cx="1486542" cy="236507"/>
            </a:xfrm>
            <a:prstGeom prst="rect">
              <a:avLst/>
            </a:prstGeom>
            <a:noFill/>
          </p:spPr>
          <p:txBody>
            <a:bodyPr wrap="square" lIns="0" tIns="0" rIns="0" rtlCol="0">
              <a:spAutoFit/>
            </a:bodyPr>
            <a:lstStyle/>
            <a:p>
              <a:pPr>
                <a:lnSpc>
                  <a:spcPts val="2300"/>
                </a:lnSpc>
              </a:pPr>
              <a:endParaRPr lang="en-US" altLang="zh-CN" sz="1400" dirty="0">
                <a:solidFill>
                  <a:srgbClr val="E7E6E6">
                    <a:lumMod val="50000"/>
                  </a:srgbClr>
                </a:solidFill>
                <a:cs typeface="+mn-ea"/>
                <a:sym typeface="+mn-lt"/>
              </a:endParaRPr>
            </a:p>
          </p:txBody>
        </p:sp>
      </p:grpSp>
      <p:sp>
        <p:nvSpPr>
          <p:cNvPr id="4" name="矩形 3">
            <a:extLst>
              <a:ext uri="{FF2B5EF4-FFF2-40B4-BE49-F238E27FC236}">
                <a16:creationId xmlns:a16="http://schemas.microsoft.com/office/drawing/2014/main" id="{AB9A0775-8DDC-4828-A55B-AD97E1809953}"/>
              </a:ext>
            </a:extLst>
          </p:cNvPr>
          <p:cNvSpPr/>
          <p:nvPr/>
        </p:nvSpPr>
        <p:spPr>
          <a:xfrm>
            <a:off x="334912" y="429745"/>
            <a:ext cx="7856004" cy="375231"/>
          </a:xfrm>
          <a:prstGeom prst="rect">
            <a:avLst/>
          </a:prstGeom>
        </p:spPr>
        <p:txBody>
          <a:bodyPr wrap="square">
            <a:spAutoFit/>
          </a:bodyPr>
          <a:lstStyle/>
          <a:p>
            <a:pPr>
              <a:lnSpc>
                <a:spcPts val="2300"/>
              </a:lnSpc>
            </a:pPr>
            <a:r>
              <a:rPr lang="en-US" altLang="zh-CN" dirty="0">
                <a:solidFill>
                  <a:srgbClr val="E7E6E6">
                    <a:lumMod val="50000"/>
                  </a:srgbClr>
                </a:solidFill>
                <a:cs typeface="+mn-ea"/>
                <a:sym typeface="+mn-lt"/>
              </a:rPr>
              <a:t>4.1.4: Summary</a:t>
            </a:r>
            <a:endParaRPr lang="en-US" altLang="zh-CN" dirty="0">
              <a:solidFill>
                <a:srgbClr val="FF0000"/>
              </a:solidFill>
              <a:cs typeface="+mn-ea"/>
              <a:sym typeface="+mn-lt"/>
            </a:endParaRPr>
          </a:p>
        </p:txBody>
      </p:sp>
      <p:graphicFrame>
        <p:nvGraphicFramePr>
          <p:cNvPr id="2" name="表格 1">
            <a:extLst>
              <a:ext uri="{FF2B5EF4-FFF2-40B4-BE49-F238E27FC236}">
                <a16:creationId xmlns:a16="http://schemas.microsoft.com/office/drawing/2014/main" id="{5CE7BDE3-9640-4F16-85CC-195985B0D88B}"/>
              </a:ext>
            </a:extLst>
          </p:cNvPr>
          <p:cNvGraphicFramePr>
            <a:graphicFrameLocks noGrp="1"/>
          </p:cNvGraphicFramePr>
          <p:nvPr>
            <p:extLst>
              <p:ext uri="{D42A27DB-BD31-4B8C-83A1-F6EECF244321}">
                <p14:modId xmlns:p14="http://schemas.microsoft.com/office/powerpoint/2010/main" val="2552368759"/>
              </p:ext>
            </p:extLst>
          </p:nvPr>
        </p:nvGraphicFramePr>
        <p:xfrm>
          <a:off x="1865745" y="2077720"/>
          <a:ext cx="8127999" cy="207264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094190247"/>
                    </a:ext>
                  </a:extLst>
                </a:gridCol>
                <a:gridCol w="2709333">
                  <a:extLst>
                    <a:ext uri="{9D8B030D-6E8A-4147-A177-3AD203B41FA5}">
                      <a16:colId xmlns:a16="http://schemas.microsoft.com/office/drawing/2014/main" val="3000718324"/>
                    </a:ext>
                  </a:extLst>
                </a:gridCol>
                <a:gridCol w="2709333">
                  <a:extLst>
                    <a:ext uri="{9D8B030D-6E8A-4147-A177-3AD203B41FA5}">
                      <a16:colId xmlns:a16="http://schemas.microsoft.com/office/drawing/2014/main" val="2009557577"/>
                    </a:ext>
                  </a:extLst>
                </a:gridCol>
              </a:tblGrid>
              <a:tr h="370840">
                <a:tc>
                  <a:txBody>
                    <a:bodyPr/>
                    <a:lstStyle/>
                    <a:p>
                      <a:pPr algn="ctr"/>
                      <a:r>
                        <a:rPr lang="en-US" altLang="zh-CN" sz="2800" dirty="0"/>
                        <a:t>Data Size</a:t>
                      </a:r>
                      <a:endParaRPr lang="zh-CN" altLang="en-US" sz="2800" dirty="0"/>
                    </a:p>
                  </a:txBody>
                  <a:tcPr/>
                </a:tc>
                <a:tc>
                  <a:txBody>
                    <a:bodyPr/>
                    <a:lstStyle/>
                    <a:p>
                      <a:pPr algn="ctr"/>
                      <a:r>
                        <a:rPr lang="en-US" altLang="zh-CN" sz="2800" dirty="0"/>
                        <a:t>TF-IDF</a:t>
                      </a:r>
                      <a:endParaRPr lang="zh-CN" altLang="en-US" sz="2800" dirty="0"/>
                    </a:p>
                  </a:txBody>
                  <a:tcPr/>
                </a:tc>
                <a:tc>
                  <a:txBody>
                    <a:bodyPr/>
                    <a:lstStyle/>
                    <a:p>
                      <a:pPr algn="ctr"/>
                      <a:r>
                        <a:rPr lang="en-US" altLang="zh-CN" sz="2800" dirty="0"/>
                        <a:t>Train</a:t>
                      </a:r>
                      <a:endParaRPr lang="zh-CN" altLang="en-US" sz="2800" dirty="0"/>
                    </a:p>
                  </a:txBody>
                  <a:tcPr/>
                </a:tc>
                <a:extLst>
                  <a:ext uri="{0D108BD9-81ED-4DB2-BD59-A6C34878D82A}">
                    <a16:rowId xmlns:a16="http://schemas.microsoft.com/office/drawing/2014/main" val="3477946504"/>
                  </a:ext>
                </a:extLst>
              </a:tr>
              <a:tr h="370840">
                <a:tc>
                  <a:txBody>
                    <a:bodyPr/>
                    <a:lstStyle/>
                    <a:p>
                      <a:pPr algn="ctr"/>
                      <a:r>
                        <a:rPr lang="en-US" altLang="zh-CN" sz="2800" dirty="0"/>
                        <a:t>467.19MB</a:t>
                      </a:r>
                      <a:endParaRPr lang="zh-CN" altLang="en-US" sz="2800" dirty="0"/>
                    </a:p>
                  </a:txBody>
                  <a:tcPr/>
                </a:tc>
                <a:tc>
                  <a:txBody>
                    <a:bodyPr/>
                    <a:lstStyle/>
                    <a:p>
                      <a:pPr algn="ctr"/>
                      <a:r>
                        <a:rPr lang="en-US" altLang="zh-CN" sz="2800" dirty="0"/>
                        <a:t>35s</a:t>
                      </a:r>
                      <a:endParaRPr lang="zh-CN" altLang="en-US" sz="2800" dirty="0"/>
                    </a:p>
                  </a:txBody>
                  <a:tcPr/>
                </a:tc>
                <a:tc>
                  <a:txBody>
                    <a:bodyPr/>
                    <a:lstStyle/>
                    <a:p>
                      <a:pPr algn="ctr"/>
                      <a:r>
                        <a:rPr lang="en-US" altLang="zh-CN" sz="2800" dirty="0"/>
                        <a:t>150s</a:t>
                      </a:r>
                      <a:endParaRPr lang="zh-CN" altLang="en-US" sz="2800" dirty="0"/>
                    </a:p>
                  </a:txBody>
                  <a:tcPr/>
                </a:tc>
                <a:extLst>
                  <a:ext uri="{0D108BD9-81ED-4DB2-BD59-A6C34878D82A}">
                    <a16:rowId xmlns:a16="http://schemas.microsoft.com/office/drawing/2014/main" val="682496930"/>
                  </a:ext>
                </a:extLst>
              </a:tr>
              <a:tr h="370840">
                <a:tc>
                  <a:txBody>
                    <a:bodyPr/>
                    <a:lstStyle/>
                    <a:p>
                      <a:pPr algn="ctr"/>
                      <a:r>
                        <a:rPr lang="en-US" altLang="zh-CN" sz="2800" dirty="0"/>
                        <a:t>1.15GB</a:t>
                      </a:r>
                      <a:endParaRPr lang="zh-CN" altLang="en-US" sz="2800" dirty="0"/>
                    </a:p>
                  </a:txBody>
                  <a:tcPr/>
                </a:tc>
                <a:tc>
                  <a:txBody>
                    <a:bodyPr/>
                    <a:lstStyle/>
                    <a:p>
                      <a:pPr algn="ctr"/>
                      <a:r>
                        <a:rPr lang="en-US" altLang="zh-CN" sz="2800" dirty="0"/>
                        <a:t>50s</a:t>
                      </a:r>
                      <a:endParaRPr lang="zh-CN" altLang="en-US" sz="2800" dirty="0"/>
                    </a:p>
                  </a:txBody>
                  <a:tcPr/>
                </a:tc>
                <a:tc>
                  <a:txBody>
                    <a:bodyPr/>
                    <a:lstStyle/>
                    <a:p>
                      <a:pPr algn="ctr"/>
                      <a:r>
                        <a:rPr lang="en-US" altLang="zh-CN" sz="2800" dirty="0"/>
                        <a:t>240s</a:t>
                      </a:r>
                      <a:endParaRPr lang="zh-CN" altLang="en-US" sz="2800" dirty="0"/>
                    </a:p>
                  </a:txBody>
                  <a:tcPr/>
                </a:tc>
                <a:extLst>
                  <a:ext uri="{0D108BD9-81ED-4DB2-BD59-A6C34878D82A}">
                    <a16:rowId xmlns:a16="http://schemas.microsoft.com/office/drawing/2014/main" val="3690106679"/>
                  </a:ext>
                </a:extLst>
              </a:tr>
              <a:tr h="370840">
                <a:tc>
                  <a:txBody>
                    <a:bodyPr/>
                    <a:lstStyle/>
                    <a:p>
                      <a:pPr algn="ctr"/>
                      <a:r>
                        <a:rPr lang="en-US" altLang="zh-CN" sz="2800" dirty="0"/>
                        <a:t>3.85GB</a:t>
                      </a:r>
                      <a:endParaRPr lang="zh-CN" altLang="en-US" sz="2800" dirty="0"/>
                    </a:p>
                  </a:txBody>
                  <a:tcPr/>
                </a:tc>
                <a:tc>
                  <a:txBody>
                    <a:bodyPr/>
                    <a:lstStyle/>
                    <a:p>
                      <a:pPr algn="ctr"/>
                      <a:r>
                        <a:rPr lang="en-US" altLang="zh-CN" sz="2800" dirty="0"/>
                        <a:t>150s</a:t>
                      </a:r>
                      <a:endParaRPr lang="zh-CN" altLang="en-US" sz="2800" dirty="0"/>
                    </a:p>
                  </a:txBody>
                  <a:tcPr/>
                </a:tc>
                <a:tc>
                  <a:txBody>
                    <a:bodyPr/>
                    <a:lstStyle/>
                    <a:p>
                      <a:pPr algn="ctr"/>
                      <a:r>
                        <a:rPr lang="en-US" altLang="zh-CN" sz="2800" dirty="0"/>
                        <a:t>480s</a:t>
                      </a:r>
                      <a:endParaRPr lang="zh-CN" altLang="en-US" sz="2800" dirty="0"/>
                    </a:p>
                  </a:txBody>
                  <a:tcPr/>
                </a:tc>
                <a:extLst>
                  <a:ext uri="{0D108BD9-81ED-4DB2-BD59-A6C34878D82A}">
                    <a16:rowId xmlns:a16="http://schemas.microsoft.com/office/drawing/2014/main" val="3392148291"/>
                  </a:ext>
                </a:extLst>
              </a:tr>
            </a:tbl>
          </a:graphicData>
        </a:graphic>
      </p:graphicFrame>
    </p:spTree>
    <p:extLst>
      <p:ext uri="{BB962C8B-B14F-4D97-AF65-F5344CB8AC3E}">
        <p14:creationId xmlns:p14="http://schemas.microsoft.com/office/powerpoint/2010/main" val="1325966311"/>
      </p:ext>
    </p:extLst>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A_MH_Entry_1">
            <a:hlinkClick r:id="rId20" action="ppaction://hlinksldjump"/>
            <a:extLst>
              <a:ext uri="{FF2B5EF4-FFF2-40B4-BE49-F238E27FC236}">
                <a16:creationId xmlns:a16="http://schemas.microsoft.com/office/drawing/2014/main" id="{9A12CC12-79A1-4C3A-BA5B-AAC36D1CDC79}"/>
              </a:ext>
            </a:extLst>
          </p:cNvPr>
          <p:cNvSpPr/>
          <p:nvPr>
            <p:custDataLst>
              <p:tags r:id="rId2"/>
            </p:custDataLst>
          </p:nvPr>
        </p:nvSpPr>
        <p:spPr>
          <a:xfrm>
            <a:off x="4636655" y="5947237"/>
            <a:ext cx="1726308" cy="379863"/>
          </a:xfrm>
          <a:prstGeom prst="rect">
            <a:avLst/>
          </a:prstGeom>
          <a:solidFill>
            <a:schemeClr val="bg1"/>
          </a:solidFill>
          <a:ln w="3175">
            <a:noFill/>
          </a:ln>
          <a:effectLst>
            <a:outerShdw blurRad="279400" dist="127000" dir="606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08000" tIns="0" rIns="540000" bIns="0" anchor="ctr">
            <a:normAutofit/>
          </a:bodyPr>
          <a:lstStyle/>
          <a:p>
            <a:pPr algn="ctr">
              <a:lnSpc>
                <a:spcPct val="120000"/>
              </a:lnSpc>
              <a:defRPr/>
            </a:pPr>
            <a:r>
              <a:rPr lang="en-US" altLang="zh-CN" sz="1500" dirty="0">
                <a:solidFill>
                  <a:srgbClr val="000000"/>
                </a:solidFill>
              </a:rPr>
              <a:t>Preference</a:t>
            </a:r>
            <a:endParaRPr lang="zh-CN" altLang="en-US" sz="1500" dirty="0">
              <a:solidFill>
                <a:srgbClr val="000000"/>
              </a:solidFill>
            </a:endParaRPr>
          </a:p>
        </p:txBody>
      </p:sp>
      <p:sp>
        <p:nvSpPr>
          <p:cNvPr id="2" name="PA_MH_Entry_1">
            <a:hlinkClick r:id="rId20" action="ppaction://hlinksldjump"/>
          </p:cNvPr>
          <p:cNvSpPr/>
          <p:nvPr>
            <p:custDataLst>
              <p:tags r:id="rId3"/>
            </p:custDataLst>
          </p:nvPr>
        </p:nvSpPr>
        <p:spPr>
          <a:xfrm>
            <a:off x="2576945" y="1387516"/>
            <a:ext cx="3676073" cy="379863"/>
          </a:xfrm>
          <a:prstGeom prst="rect">
            <a:avLst/>
          </a:prstGeom>
          <a:solidFill>
            <a:schemeClr val="bg1"/>
          </a:solidFill>
          <a:ln w="3175">
            <a:noFill/>
          </a:ln>
          <a:effectLst>
            <a:outerShdw blurRad="279400" dist="127000" dir="606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08000" tIns="0" rIns="540000" bIns="0" anchor="ctr">
            <a:noAutofit/>
          </a:bodyPr>
          <a:lstStyle/>
          <a:p>
            <a:pPr algn="ctr">
              <a:lnSpc>
                <a:spcPct val="120000"/>
              </a:lnSpc>
              <a:defRPr/>
            </a:pPr>
            <a:r>
              <a:rPr lang="en-US" altLang="zh-CN" sz="1500" dirty="0">
                <a:solidFill>
                  <a:srgbClr val="000000"/>
                </a:solidFill>
              </a:rPr>
              <a:t>System Design &amp; Processing Flow</a:t>
            </a:r>
            <a:endParaRPr lang="zh-CN" altLang="en-US" sz="1500" dirty="0">
              <a:solidFill>
                <a:srgbClr val="000000"/>
              </a:solidFill>
            </a:endParaRPr>
          </a:p>
        </p:txBody>
      </p:sp>
      <p:sp>
        <p:nvSpPr>
          <p:cNvPr id="3" name="PA_MH_Number_1">
            <a:hlinkClick r:id="rId20" action="ppaction://hlinksldjump"/>
          </p:cNvPr>
          <p:cNvSpPr/>
          <p:nvPr>
            <p:custDataLst>
              <p:tags r:id="rId4"/>
            </p:custDataLst>
          </p:nvPr>
        </p:nvSpPr>
        <p:spPr>
          <a:xfrm>
            <a:off x="5719091" y="1255163"/>
            <a:ext cx="533927" cy="512217"/>
          </a:xfrm>
          <a:custGeom>
            <a:avLst/>
            <a:gdLst>
              <a:gd name="connsiteX0" fmla="*/ 0 w 640080"/>
              <a:gd name="connsiteY0" fmla="*/ 0 h 662940"/>
              <a:gd name="connsiteX1" fmla="*/ 0 w 640080"/>
              <a:gd name="connsiteY1" fmla="*/ 502920 h 662940"/>
              <a:gd name="connsiteX2" fmla="*/ 640080 w 640080"/>
              <a:gd name="connsiteY2" fmla="*/ 662940 h 662940"/>
              <a:gd name="connsiteX3" fmla="*/ 640080 w 640080"/>
              <a:gd name="connsiteY3" fmla="*/ 160020 h 662940"/>
              <a:gd name="connsiteX4" fmla="*/ 0 w 640080"/>
              <a:gd name="connsiteY4" fmla="*/ 0 h 662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80" h="662940">
                <a:moveTo>
                  <a:pt x="0" y="0"/>
                </a:moveTo>
                <a:lnTo>
                  <a:pt x="0" y="502920"/>
                </a:lnTo>
                <a:lnTo>
                  <a:pt x="640080" y="662940"/>
                </a:lnTo>
                <a:lnTo>
                  <a:pt x="640080" y="160020"/>
                </a:lnTo>
                <a:lnTo>
                  <a:pt x="0" y="0"/>
                </a:lnTo>
                <a:close/>
              </a:path>
            </a:pathLst>
          </a:cu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133" b="1" dirty="0">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rPr>
              <a:t>01</a:t>
            </a:r>
            <a:endParaRPr lang="zh-CN" altLang="en-US" sz="2133" b="1" dirty="0">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6" name="PA_MH_Entry_2">
            <a:hlinkClick r:id="rId21" action="ppaction://hlinksldjump"/>
          </p:cNvPr>
          <p:cNvSpPr/>
          <p:nvPr>
            <p:custDataLst>
              <p:tags r:id="rId5"/>
            </p:custDataLst>
          </p:nvPr>
        </p:nvSpPr>
        <p:spPr>
          <a:xfrm>
            <a:off x="4054764" y="2137603"/>
            <a:ext cx="2782280" cy="379863"/>
          </a:xfrm>
          <a:prstGeom prst="rect">
            <a:avLst/>
          </a:prstGeom>
          <a:solidFill>
            <a:schemeClr val="bg1"/>
          </a:solidFill>
          <a:ln w="3175">
            <a:noFill/>
          </a:ln>
          <a:effectLst>
            <a:outerShdw blurRad="279400" dist="127000" dir="606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08000" tIns="0" rIns="540000" bIns="0" anchor="ctr">
            <a:normAutofit/>
          </a:bodyPr>
          <a:lstStyle/>
          <a:p>
            <a:pPr algn="ctr">
              <a:lnSpc>
                <a:spcPct val="120000"/>
              </a:lnSpc>
              <a:defRPr/>
            </a:pPr>
            <a:r>
              <a:rPr lang="en-US" altLang="zh-CN" sz="1500" dirty="0">
                <a:solidFill>
                  <a:srgbClr val="000000"/>
                </a:solidFill>
              </a:rPr>
              <a:t>Installation Success Test </a:t>
            </a:r>
            <a:endParaRPr lang="zh-CN" altLang="en-US" sz="1500" dirty="0">
              <a:solidFill>
                <a:srgbClr val="000000"/>
              </a:solidFill>
            </a:endParaRPr>
          </a:p>
        </p:txBody>
      </p:sp>
      <p:sp>
        <p:nvSpPr>
          <p:cNvPr id="7" name="PA_MH_Number_2">
            <a:hlinkClick r:id="rId21" action="ppaction://hlinksldjump"/>
          </p:cNvPr>
          <p:cNvSpPr/>
          <p:nvPr>
            <p:custDataLst>
              <p:tags r:id="rId6"/>
            </p:custDataLst>
          </p:nvPr>
        </p:nvSpPr>
        <p:spPr>
          <a:xfrm>
            <a:off x="6303118" y="2005248"/>
            <a:ext cx="533927" cy="512217"/>
          </a:xfrm>
          <a:custGeom>
            <a:avLst/>
            <a:gdLst>
              <a:gd name="connsiteX0" fmla="*/ 0 w 640080"/>
              <a:gd name="connsiteY0" fmla="*/ 0 h 662940"/>
              <a:gd name="connsiteX1" fmla="*/ 0 w 640080"/>
              <a:gd name="connsiteY1" fmla="*/ 502920 h 662940"/>
              <a:gd name="connsiteX2" fmla="*/ 640080 w 640080"/>
              <a:gd name="connsiteY2" fmla="*/ 662940 h 662940"/>
              <a:gd name="connsiteX3" fmla="*/ 640080 w 640080"/>
              <a:gd name="connsiteY3" fmla="*/ 160020 h 662940"/>
              <a:gd name="connsiteX4" fmla="*/ 0 w 640080"/>
              <a:gd name="connsiteY4" fmla="*/ 0 h 662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80" h="662940">
                <a:moveTo>
                  <a:pt x="0" y="0"/>
                </a:moveTo>
                <a:lnTo>
                  <a:pt x="0" y="502920"/>
                </a:lnTo>
                <a:lnTo>
                  <a:pt x="640080" y="662940"/>
                </a:lnTo>
                <a:lnTo>
                  <a:pt x="640080" y="160020"/>
                </a:lnTo>
                <a:lnTo>
                  <a:pt x="0" y="0"/>
                </a:lnTo>
                <a:close/>
              </a:path>
            </a:pathLst>
          </a:cu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133" b="1">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rPr>
              <a:t>02</a:t>
            </a:r>
            <a:endParaRPr lang="zh-CN" altLang="en-US" sz="2133" b="1">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9" name="PA_MH_Entry_3">
            <a:hlinkClick r:id="" action="ppaction://noaction"/>
          </p:cNvPr>
          <p:cNvSpPr/>
          <p:nvPr>
            <p:custDataLst>
              <p:tags r:id="rId7"/>
            </p:custDataLst>
          </p:nvPr>
        </p:nvSpPr>
        <p:spPr>
          <a:xfrm>
            <a:off x="2364509" y="2887688"/>
            <a:ext cx="3888509" cy="379863"/>
          </a:xfrm>
          <a:prstGeom prst="rect">
            <a:avLst/>
          </a:prstGeom>
          <a:solidFill>
            <a:schemeClr val="bg1"/>
          </a:solidFill>
          <a:ln w="3175">
            <a:noFill/>
          </a:ln>
          <a:effectLst>
            <a:outerShdw blurRad="279400" dist="127000" dir="606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08000" tIns="0" rIns="540000" bIns="0" anchor="ctr">
            <a:noAutofit/>
          </a:bodyPr>
          <a:lstStyle/>
          <a:p>
            <a:pPr algn="ctr">
              <a:lnSpc>
                <a:spcPct val="120000"/>
              </a:lnSpc>
              <a:defRPr/>
            </a:pPr>
            <a:r>
              <a:rPr lang="en-US" altLang="zh-CN" sz="1500" dirty="0">
                <a:solidFill>
                  <a:srgbClr val="000000"/>
                </a:solidFill>
              </a:rPr>
              <a:t>Configuration Design &amp; Key Features</a:t>
            </a:r>
            <a:endParaRPr lang="zh-CN" altLang="en-US" sz="1500" dirty="0">
              <a:solidFill>
                <a:srgbClr val="000000"/>
              </a:solidFill>
            </a:endParaRPr>
          </a:p>
        </p:txBody>
      </p:sp>
      <p:sp>
        <p:nvSpPr>
          <p:cNvPr id="10" name="PA_MH_Number_3">
            <a:hlinkClick r:id="" action="ppaction://noaction"/>
          </p:cNvPr>
          <p:cNvSpPr/>
          <p:nvPr>
            <p:custDataLst>
              <p:tags r:id="rId8"/>
            </p:custDataLst>
          </p:nvPr>
        </p:nvSpPr>
        <p:spPr>
          <a:xfrm>
            <a:off x="5719091" y="2755335"/>
            <a:ext cx="533927" cy="512217"/>
          </a:xfrm>
          <a:custGeom>
            <a:avLst/>
            <a:gdLst>
              <a:gd name="connsiteX0" fmla="*/ 0 w 640080"/>
              <a:gd name="connsiteY0" fmla="*/ 0 h 662940"/>
              <a:gd name="connsiteX1" fmla="*/ 0 w 640080"/>
              <a:gd name="connsiteY1" fmla="*/ 502920 h 662940"/>
              <a:gd name="connsiteX2" fmla="*/ 640080 w 640080"/>
              <a:gd name="connsiteY2" fmla="*/ 662940 h 662940"/>
              <a:gd name="connsiteX3" fmla="*/ 640080 w 640080"/>
              <a:gd name="connsiteY3" fmla="*/ 160020 h 662940"/>
              <a:gd name="connsiteX4" fmla="*/ 0 w 640080"/>
              <a:gd name="connsiteY4" fmla="*/ 0 h 662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80" h="662940">
                <a:moveTo>
                  <a:pt x="0" y="0"/>
                </a:moveTo>
                <a:lnTo>
                  <a:pt x="0" y="502920"/>
                </a:lnTo>
                <a:lnTo>
                  <a:pt x="640080" y="662940"/>
                </a:lnTo>
                <a:lnTo>
                  <a:pt x="640080" y="160020"/>
                </a:lnTo>
                <a:lnTo>
                  <a:pt x="0" y="0"/>
                </a:lnTo>
                <a:close/>
              </a:path>
            </a:pathLst>
          </a:cu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133" b="1">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rPr>
              <a:t>03</a:t>
            </a:r>
            <a:endParaRPr lang="zh-CN" altLang="en-US" sz="2133" b="1">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2" name="PA_MH_Entry_4">
            <a:hlinkClick r:id="" action="ppaction://noaction"/>
          </p:cNvPr>
          <p:cNvSpPr/>
          <p:nvPr>
            <p:custDataLst>
              <p:tags r:id="rId9"/>
            </p:custDataLst>
          </p:nvPr>
        </p:nvSpPr>
        <p:spPr>
          <a:xfrm>
            <a:off x="2364509" y="3637775"/>
            <a:ext cx="4472535" cy="379863"/>
          </a:xfrm>
          <a:prstGeom prst="rect">
            <a:avLst/>
          </a:prstGeom>
          <a:solidFill>
            <a:schemeClr val="bg1"/>
          </a:solidFill>
          <a:ln w="3175">
            <a:noFill/>
          </a:ln>
          <a:effectLst>
            <a:outerShdw blurRad="279400" dist="127000" dir="606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08000" tIns="0" rIns="540000" bIns="0" anchor="ctr">
            <a:noAutofit/>
          </a:bodyPr>
          <a:lstStyle/>
          <a:p>
            <a:pPr algn="ctr">
              <a:lnSpc>
                <a:spcPct val="120000"/>
              </a:lnSpc>
              <a:defRPr/>
            </a:pPr>
            <a:r>
              <a:rPr lang="en-US" altLang="zh-CN" sz="1500" dirty="0">
                <a:solidFill>
                  <a:srgbClr val="000000"/>
                </a:solidFill>
              </a:rPr>
              <a:t>Application Execution(Test &amp; Target Finish)</a:t>
            </a:r>
            <a:endParaRPr lang="zh-CN" altLang="en-US" sz="1500" dirty="0">
              <a:solidFill>
                <a:srgbClr val="000000"/>
              </a:solidFill>
            </a:endParaRPr>
          </a:p>
        </p:txBody>
      </p:sp>
      <p:sp>
        <p:nvSpPr>
          <p:cNvPr id="13" name="PA_MH_Number_4">
            <a:hlinkClick r:id="" action="ppaction://noaction"/>
          </p:cNvPr>
          <p:cNvSpPr/>
          <p:nvPr>
            <p:custDataLst>
              <p:tags r:id="rId10"/>
            </p:custDataLst>
          </p:nvPr>
        </p:nvSpPr>
        <p:spPr>
          <a:xfrm>
            <a:off x="6303118" y="3505420"/>
            <a:ext cx="533927" cy="512217"/>
          </a:xfrm>
          <a:custGeom>
            <a:avLst/>
            <a:gdLst>
              <a:gd name="connsiteX0" fmla="*/ 0 w 640080"/>
              <a:gd name="connsiteY0" fmla="*/ 0 h 662940"/>
              <a:gd name="connsiteX1" fmla="*/ 0 w 640080"/>
              <a:gd name="connsiteY1" fmla="*/ 502920 h 662940"/>
              <a:gd name="connsiteX2" fmla="*/ 640080 w 640080"/>
              <a:gd name="connsiteY2" fmla="*/ 662940 h 662940"/>
              <a:gd name="connsiteX3" fmla="*/ 640080 w 640080"/>
              <a:gd name="connsiteY3" fmla="*/ 160020 h 662940"/>
              <a:gd name="connsiteX4" fmla="*/ 0 w 640080"/>
              <a:gd name="connsiteY4" fmla="*/ 0 h 662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80" h="662940">
                <a:moveTo>
                  <a:pt x="0" y="0"/>
                </a:moveTo>
                <a:lnTo>
                  <a:pt x="0" y="502920"/>
                </a:lnTo>
                <a:lnTo>
                  <a:pt x="640080" y="662940"/>
                </a:lnTo>
                <a:lnTo>
                  <a:pt x="640080" y="160020"/>
                </a:lnTo>
                <a:lnTo>
                  <a:pt x="0" y="0"/>
                </a:lnTo>
                <a:close/>
              </a:path>
            </a:pathLst>
          </a:cu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133" b="1">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rPr>
              <a:t>04</a:t>
            </a:r>
            <a:endParaRPr lang="zh-CN" altLang="en-US" sz="2133" b="1">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8" name="PA_MH_Others_1"/>
          <p:cNvSpPr/>
          <p:nvPr>
            <p:custDataLst>
              <p:tags r:id="rId11"/>
            </p:custDataLst>
          </p:nvPr>
        </p:nvSpPr>
        <p:spPr>
          <a:xfrm rot="16200000">
            <a:off x="8071124" y="3007046"/>
            <a:ext cx="3460075" cy="600879"/>
          </a:xfrm>
          <a:prstGeom prst="rect">
            <a:avLst/>
          </a:prstGeom>
        </p:spPr>
        <p:txBody>
          <a:bodyPr wrap="none" anchor="ctr" anchorCtr="0">
            <a:noAutofit/>
          </a:bodyPr>
          <a:lstStyle/>
          <a:p>
            <a:pPr algn="ctr">
              <a:defRPr/>
            </a:pPr>
            <a:r>
              <a:rPr lang="en-US" altLang="zh-CN" sz="3200" spc="500" dirty="0">
                <a:solidFill>
                  <a:srgbClr val="FFFFFF">
                    <a:lumMod val="65000"/>
                  </a:srgbClr>
                </a:solidFill>
                <a:latin typeface="Times New Roman" panose="02020603050405020304" pitchFamily="18" charset="0"/>
                <a:ea typeface="华文中宋" panose="02010600040101010101" pitchFamily="2" charset="-122"/>
                <a:cs typeface="Times New Roman" panose="02020603050405020304" pitchFamily="18" charset="0"/>
              </a:rPr>
              <a:t>CONTENTS</a:t>
            </a:r>
            <a:endParaRPr lang="zh-CN" altLang="en-US" sz="3200" spc="500" dirty="0">
              <a:solidFill>
                <a:srgbClr val="FFFFFF">
                  <a:lumMod val="65000"/>
                </a:srgbClr>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9" name="PA_MH_Others_2"/>
          <p:cNvSpPr txBox="1">
            <a:spLocks noChangeArrowheads="1"/>
          </p:cNvSpPr>
          <p:nvPr>
            <p:custDataLst>
              <p:tags r:id="rId12"/>
            </p:custDataLst>
          </p:nvPr>
        </p:nvSpPr>
        <p:spPr bwMode="auto">
          <a:xfrm>
            <a:off x="9500722" y="2814657"/>
            <a:ext cx="557212" cy="1200329"/>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sz="6000" b="1" dirty="0">
              <a:solidFill>
                <a:srgbClr val="063D54"/>
              </a:solidFill>
              <a:latin typeface="华文细黑" panose="02010600040101010101" pitchFamily="2" charset="-122"/>
              <a:ea typeface="华文细黑" panose="02010600040101010101" pitchFamily="2" charset="-122"/>
            </a:endParaRPr>
          </a:p>
        </p:txBody>
      </p:sp>
      <p:sp>
        <p:nvSpPr>
          <p:cNvPr id="14" name="PA_MH_Entry_4">
            <a:hlinkClick r:id="" action="ppaction://noaction"/>
            <a:extLst>
              <a:ext uri="{FF2B5EF4-FFF2-40B4-BE49-F238E27FC236}">
                <a16:creationId xmlns:a16="http://schemas.microsoft.com/office/drawing/2014/main" id="{0146967A-016D-458C-AED4-8253BC1E9B8D}"/>
              </a:ext>
            </a:extLst>
          </p:cNvPr>
          <p:cNvSpPr/>
          <p:nvPr>
            <p:custDataLst>
              <p:tags r:id="rId13"/>
            </p:custDataLst>
          </p:nvPr>
        </p:nvSpPr>
        <p:spPr>
          <a:xfrm>
            <a:off x="2697018" y="4387860"/>
            <a:ext cx="3582038" cy="379863"/>
          </a:xfrm>
          <a:prstGeom prst="rect">
            <a:avLst/>
          </a:prstGeom>
          <a:solidFill>
            <a:schemeClr val="bg1"/>
          </a:solidFill>
          <a:ln w="3175">
            <a:noFill/>
          </a:ln>
          <a:effectLst>
            <a:outerShdw blurRad="279400" dist="127000" dir="606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08000" tIns="0" rIns="540000" bIns="0" anchor="ctr">
            <a:noAutofit/>
          </a:bodyPr>
          <a:lstStyle/>
          <a:p>
            <a:pPr algn="ctr">
              <a:lnSpc>
                <a:spcPct val="120000"/>
              </a:lnSpc>
              <a:defRPr/>
            </a:pPr>
            <a:r>
              <a:rPr lang="en-US" altLang="zh-CN" sz="1600" dirty="0">
                <a:solidFill>
                  <a:srgbClr val="000000"/>
                </a:solidFill>
              </a:rPr>
              <a:t>Discussion &amp; Analysis &amp; Novelty </a:t>
            </a:r>
            <a:endParaRPr lang="zh-CN" altLang="en-US" sz="1600" dirty="0">
              <a:solidFill>
                <a:srgbClr val="000000"/>
              </a:solidFill>
            </a:endParaRPr>
          </a:p>
        </p:txBody>
      </p:sp>
      <p:sp>
        <p:nvSpPr>
          <p:cNvPr id="15" name="PA_MH_Number_4">
            <a:hlinkClick r:id="" action="ppaction://noaction"/>
            <a:extLst>
              <a:ext uri="{FF2B5EF4-FFF2-40B4-BE49-F238E27FC236}">
                <a16:creationId xmlns:a16="http://schemas.microsoft.com/office/drawing/2014/main" id="{0200F00B-3F4C-4E04-A063-5DC14F254BF3}"/>
              </a:ext>
            </a:extLst>
          </p:cNvPr>
          <p:cNvSpPr/>
          <p:nvPr>
            <p:custDataLst>
              <p:tags r:id="rId14"/>
            </p:custDataLst>
          </p:nvPr>
        </p:nvSpPr>
        <p:spPr>
          <a:xfrm>
            <a:off x="5986054" y="4318716"/>
            <a:ext cx="533927" cy="512217"/>
          </a:xfrm>
          <a:custGeom>
            <a:avLst/>
            <a:gdLst>
              <a:gd name="connsiteX0" fmla="*/ 0 w 640080"/>
              <a:gd name="connsiteY0" fmla="*/ 0 h 662940"/>
              <a:gd name="connsiteX1" fmla="*/ 0 w 640080"/>
              <a:gd name="connsiteY1" fmla="*/ 502920 h 662940"/>
              <a:gd name="connsiteX2" fmla="*/ 640080 w 640080"/>
              <a:gd name="connsiteY2" fmla="*/ 662940 h 662940"/>
              <a:gd name="connsiteX3" fmla="*/ 640080 w 640080"/>
              <a:gd name="connsiteY3" fmla="*/ 160020 h 662940"/>
              <a:gd name="connsiteX4" fmla="*/ 0 w 640080"/>
              <a:gd name="connsiteY4" fmla="*/ 0 h 662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80" h="662940">
                <a:moveTo>
                  <a:pt x="0" y="0"/>
                </a:moveTo>
                <a:lnTo>
                  <a:pt x="0" y="502920"/>
                </a:lnTo>
                <a:lnTo>
                  <a:pt x="640080" y="662940"/>
                </a:lnTo>
                <a:lnTo>
                  <a:pt x="640080" y="160020"/>
                </a:lnTo>
                <a:lnTo>
                  <a:pt x="0" y="0"/>
                </a:lnTo>
                <a:close/>
              </a:path>
            </a:pathLst>
          </a:cu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133" b="1" dirty="0">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rPr>
              <a:t>05</a:t>
            </a:r>
            <a:endParaRPr lang="zh-CN" altLang="en-US" sz="2133" b="1" dirty="0">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6" name="PA_MH_Entry_1">
            <a:hlinkClick r:id="rId20" action="ppaction://hlinksldjump"/>
            <a:extLst>
              <a:ext uri="{FF2B5EF4-FFF2-40B4-BE49-F238E27FC236}">
                <a16:creationId xmlns:a16="http://schemas.microsoft.com/office/drawing/2014/main" id="{1D57AE51-231B-45F8-9D44-69BBFDB0D27C}"/>
              </a:ext>
            </a:extLst>
          </p:cNvPr>
          <p:cNvSpPr/>
          <p:nvPr>
            <p:custDataLst>
              <p:tags r:id="rId15"/>
            </p:custDataLst>
          </p:nvPr>
        </p:nvSpPr>
        <p:spPr>
          <a:xfrm>
            <a:off x="3916218" y="5133942"/>
            <a:ext cx="2384644" cy="379863"/>
          </a:xfrm>
          <a:prstGeom prst="rect">
            <a:avLst/>
          </a:prstGeom>
          <a:solidFill>
            <a:schemeClr val="bg1"/>
          </a:solidFill>
          <a:ln w="3175">
            <a:noFill/>
          </a:ln>
          <a:effectLst>
            <a:outerShdw blurRad="279400" dist="127000" dir="606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08000" tIns="0" rIns="540000" bIns="0" anchor="ctr">
            <a:normAutofit/>
          </a:bodyPr>
          <a:lstStyle/>
          <a:p>
            <a:pPr algn="ctr">
              <a:lnSpc>
                <a:spcPct val="120000"/>
              </a:lnSpc>
              <a:defRPr/>
            </a:pPr>
            <a:r>
              <a:rPr lang="en-US" altLang="zh-CN" sz="1500" dirty="0">
                <a:solidFill>
                  <a:srgbClr val="000000"/>
                </a:solidFill>
              </a:rPr>
              <a:t>Problem solving</a:t>
            </a:r>
            <a:endParaRPr lang="zh-CN" altLang="en-US" sz="1500" dirty="0">
              <a:solidFill>
                <a:srgbClr val="000000"/>
              </a:solidFill>
            </a:endParaRPr>
          </a:p>
        </p:txBody>
      </p:sp>
      <p:sp>
        <p:nvSpPr>
          <p:cNvPr id="17" name="PA_MH_Number_1">
            <a:hlinkClick r:id="rId20" action="ppaction://hlinksldjump"/>
            <a:extLst>
              <a:ext uri="{FF2B5EF4-FFF2-40B4-BE49-F238E27FC236}">
                <a16:creationId xmlns:a16="http://schemas.microsoft.com/office/drawing/2014/main" id="{6B8560C8-DD25-41B9-B2FE-3A7362CA4DD9}"/>
              </a:ext>
            </a:extLst>
          </p:cNvPr>
          <p:cNvSpPr/>
          <p:nvPr>
            <p:custDataLst>
              <p:tags r:id="rId16"/>
            </p:custDataLst>
          </p:nvPr>
        </p:nvSpPr>
        <p:spPr>
          <a:xfrm>
            <a:off x="5766935" y="5001589"/>
            <a:ext cx="533927" cy="512217"/>
          </a:xfrm>
          <a:custGeom>
            <a:avLst/>
            <a:gdLst>
              <a:gd name="connsiteX0" fmla="*/ 0 w 640080"/>
              <a:gd name="connsiteY0" fmla="*/ 0 h 662940"/>
              <a:gd name="connsiteX1" fmla="*/ 0 w 640080"/>
              <a:gd name="connsiteY1" fmla="*/ 502920 h 662940"/>
              <a:gd name="connsiteX2" fmla="*/ 640080 w 640080"/>
              <a:gd name="connsiteY2" fmla="*/ 662940 h 662940"/>
              <a:gd name="connsiteX3" fmla="*/ 640080 w 640080"/>
              <a:gd name="connsiteY3" fmla="*/ 160020 h 662940"/>
              <a:gd name="connsiteX4" fmla="*/ 0 w 640080"/>
              <a:gd name="connsiteY4" fmla="*/ 0 h 662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80" h="662940">
                <a:moveTo>
                  <a:pt x="0" y="0"/>
                </a:moveTo>
                <a:lnTo>
                  <a:pt x="0" y="502920"/>
                </a:lnTo>
                <a:lnTo>
                  <a:pt x="640080" y="662940"/>
                </a:lnTo>
                <a:lnTo>
                  <a:pt x="640080" y="160020"/>
                </a:lnTo>
                <a:lnTo>
                  <a:pt x="0" y="0"/>
                </a:lnTo>
                <a:close/>
              </a:path>
            </a:pathLst>
          </a:cu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133" b="1" dirty="0">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rPr>
              <a:t>06</a:t>
            </a:r>
            <a:endParaRPr lang="zh-CN" altLang="en-US" sz="2133" b="1" dirty="0">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0" name="PA_MH_Number_1">
            <a:hlinkClick r:id="rId20" action="ppaction://hlinksldjump"/>
            <a:extLst>
              <a:ext uri="{FF2B5EF4-FFF2-40B4-BE49-F238E27FC236}">
                <a16:creationId xmlns:a16="http://schemas.microsoft.com/office/drawing/2014/main" id="{A95C838A-4659-4716-9124-B6725B45E492}"/>
              </a:ext>
            </a:extLst>
          </p:cNvPr>
          <p:cNvSpPr/>
          <p:nvPr>
            <p:custDataLst>
              <p:tags r:id="rId17"/>
            </p:custDataLst>
          </p:nvPr>
        </p:nvSpPr>
        <p:spPr>
          <a:xfrm>
            <a:off x="5829036" y="5818512"/>
            <a:ext cx="533927" cy="512217"/>
          </a:xfrm>
          <a:custGeom>
            <a:avLst/>
            <a:gdLst>
              <a:gd name="connsiteX0" fmla="*/ 0 w 640080"/>
              <a:gd name="connsiteY0" fmla="*/ 0 h 662940"/>
              <a:gd name="connsiteX1" fmla="*/ 0 w 640080"/>
              <a:gd name="connsiteY1" fmla="*/ 502920 h 662940"/>
              <a:gd name="connsiteX2" fmla="*/ 640080 w 640080"/>
              <a:gd name="connsiteY2" fmla="*/ 662940 h 662940"/>
              <a:gd name="connsiteX3" fmla="*/ 640080 w 640080"/>
              <a:gd name="connsiteY3" fmla="*/ 160020 h 662940"/>
              <a:gd name="connsiteX4" fmla="*/ 0 w 640080"/>
              <a:gd name="connsiteY4" fmla="*/ 0 h 662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80" h="662940">
                <a:moveTo>
                  <a:pt x="0" y="0"/>
                </a:moveTo>
                <a:lnTo>
                  <a:pt x="0" y="502920"/>
                </a:lnTo>
                <a:lnTo>
                  <a:pt x="640080" y="662940"/>
                </a:lnTo>
                <a:lnTo>
                  <a:pt x="640080" y="160020"/>
                </a:lnTo>
                <a:lnTo>
                  <a:pt x="0" y="0"/>
                </a:lnTo>
                <a:close/>
              </a:path>
            </a:pathLst>
          </a:cu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133" b="1" dirty="0">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rPr>
              <a:t>07</a:t>
            </a:r>
            <a:endParaRPr lang="zh-CN" altLang="en-US" sz="2133" b="1" dirty="0">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25725242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airplan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250"/>
                                        <p:tgtEl>
                                          <p:spTgt spid="18"/>
                                        </p:tgtEl>
                                        <p:attrNameLst>
                                          <p:attrName>ppt_y</p:attrName>
                                        </p:attrNameLst>
                                      </p:cBhvr>
                                      <p:tavLst>
                                        <p:tav tm="0">
                                          <p:val>
                                            <p:strVal val="#ppt_y+#ppt_h*1.125000"/>
                                          </p:val>
                                        </p:tav>
                                        <p:tav tm="100000">
                                          <p:val>
                                            <p:strVal val="#ppt_y"/>
                                          </p:val>
                                        </p:tav>
                                      </p:tavLst>
                                    </p:anim>
                                    <p:animEffect transition="in" filter="wipe(up)">
                                      <p:cBhvr>
                                        <p:cTn id="8" dur="250"/>
                                        <p:tgtEl>
                                          <p:spTgt spid="18"/>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nodePh="1">
                                  <p:stCondLst>
                                    <p:cond delay="0"/>
                                  </p:stCondLst>
                                  <p:endCondLst>
                                    <p:cond evt="begin" delay="0">
                                      <p:tn val="11"/>
                                    </p:cond>
                                  </p:end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250"/>
                                        <p:tgtEl>
                                          <p:spTgt spid="19"/>
                                        </p:tgtEl>
                                        <p:attrNameLst>
                                          <p:attrName>ppt_y</p:attrName>
                                        </p:attrNameLst>
                                      </p:cBhvr>
                                      <p:tavLst>
                                        <p:tav tm="0">
                                          <p:val>
                                            <p:strVal val="#ppt_y+#ppt_h*1.125000"/>
                                          </p:val>
                                        </p:tav>
                                        <p:tav tm="100000">
                                          <p:val>
                                            <p:strVal val="#ppt_y"/>
                                          </p:val>
                                        </p:tav>
                                      </p:tavLst>
                                    </p:anim>
                                    <p:animEffect transition="in" filter="wipe(up)">
                                      <p:cBhvr>
                                        <p:cTn id="14" dur="250"/>
                                        <p:tgtEl>
                                          <p:spTgt spid="19"/>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250"/>
                                        <p:tgtEl>
                                          <p:spTgt spid="2"/>
                                        </p:tgtEl>
                                        <p:attrNameLst>
                                          <p:attrName>ppt_x</p:attrName>
                                        </p:attrNameLst>
                                      </p:cBhvr>
                                      <p:tavLst>
                                        <p:tav tm="0">
                                          <p:val>
                                            <p:strVal val="#ppt_x-#ppt_w*1.125000"/>
                                          </p:val>
                                        </p:tav>
                                        <p:tav tm="100000">
                                          <p:val>
                                            <p:strVal val="#ppt_x"/>
                                          </p:val>
                                        </p:tav>
                                      </p:tavLst>
                                    </p:anim>
                                    <p:animEffect transition="in" filter="wipe(right)">
                                      <p:cBhvr>
                                        <p:cTn id="20" dur="25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2"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250"/>
                                        <p:tgtEl>
                                          <p:spTgt spid="3"/>
                                        </p:tgtEl>
                                        <p:attrNameLst>
                                          <p:attrName>ppt_x</p:attrName>
                                        </p:attrNameLst>
                                      </p:cBhvr>
                                      <p:tavLst>
                                        <p:tav tm="0">
                                          <p:val>
                                            <p:strVal val="#ppt_x+#ppt_w*1.125000"/>
                                          </p:val>
                                        </p:tav>
                                        <p:tav tm="100000">
                                          <p:val>
                                            <p:strVal val="#ppt_x"/>
                                          </p:val>
                                        </p:tav>
                                      </p:tavLst>
                                    </p:anim>
                                    <p:animEffect transition="in" filter="wipe(left)">
                                      <p:cBhvr>
                                        <p:cTn id="26" dur="25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8"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250"/>
                                        <p:tgtEl>
                                          <p:spTgt spid="6"/>
                                        </p:tgtEl>
                                        <p:attrNameLst>
                                          <p:attrName>ppt_x</p:attrName>
                                        </p:attrNameLst>
                                      </p:cBhvr>
                                      <p:tavLst>
                                        <p:tav tm="0">
                                          <p:val>
                                            <p:strVal val="#ppt_x-#ppt_w*1.125000"/>
                                          </p:val>
                                        </p:tav>
                                        <p:tav tm="100000">
                                          <p:val>
                                            <p:strVal val="#ppt_x"/>
                                          </p:val>
                                        </p:tav>
                                      </p:tavLst>
                                    </p:anim>
                                    <p:animEffect transition="in" filter="wipe(right)">
                                      <p:cBhvr>
                                        <p:cTn id="32" dur="25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2"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250"/>
                                        <p:tgtEl>
                                          <p:spTgt spid="7"/>
                                        </p:tgtEl>
                                        <p:attrNameLst>
                                          <p:attrName>ppt_x</p:attrName>
                                        </p:attrNameLst>
                                      </p:cBhvr>
                                      <p:tavLst>
                                        <p:tav tm="0">
                                          <p:val>
                                            <p:strVal val="#ppt_x+#ppt_w*1.125000"/>
                                          </p:val>
                                        </p:tav>
                                        <p:tav tm="100000">
                                          <p:val>
                                            <p:strVal val="#ppt_x"/>
                                          </p:val>
                                        </p:tav>
                                      </p:tavLst>
                                    </p:anim>
                                    <p:animEffect transition="in" filter="wipe(left)">
                                      <p:cBhvr>
                                        <p:cTn id="38" dur="25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250"/>
                                        <p:tgtEl>
                                          <p:spTgt spid="12"/>
                                        </p:tgtEl>
                                        <p:attrNameLst>
                                          <p:attrName>ppt_y</p:attrName>
                                        </p:attrNameLst>
                                      </p:cBhvr>
                                      <p:tavLst>
                                        <p:tav tm="0">
                                          <p:val>
                                            <p:strVal val="#ppt_y+#ppt_h*1.125000"/>
                                          </p:val>
                                        </p:tav>
                                        <p:tav tm="100000">
                                          <p:val>
                                            <p:strVal val="#ppt_y"/>
                                          </p:val>
                                        </p:tav>
                                      </p:tavLst>
                                    </p:anim>
                                    <p:animEffect transition="in" filter="wipe(up)">
                                      <p:cBhvr>
                                        <p:cTn id="44" dur="25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250"/>
                                        <p:tgtEl>
                                          <p:spTgt spid="13"/>
                                        </p:tgtEl>
                                        <p:attrNameLst>
                                          <p:attrName>ppt_y</p:attrName>
                                        </p:attrNameLst>
                                      </p:cBhvr>
                                      <p:tavLst>
                                        <p:tav tm="0">
                                          <p:val>
                                            <p:strVal val="#ppt_y+#ppt_h*1.125000"/>
                                          </p:val>
                                        </p:tav>
                                        <p:tav tm="100000">
                                          <p:val>
                                            <p:strVal val="#ppt_y"/>
                                          </p:val>
                                        </p:tav>
                                      </p:tavLst>
                                    </p:anim>
                                    <p:animEffect transition="in" filter="wipe(up)">
                                      <p:cBhvr>
                                        <p:cTn id="50" dur="25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grpId="0" nodeType="click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250"/>
                                        <p:tgtEl>
                                          <p:spTgt spid="9"/>
                                        </p:tgtEl>
                                        <p:attrNameLst>
                                          <p:attrName>ppt_y</p:attrName>
                                        </p:attrNameLst>
                                      </p:cBhvr>
                                      <p:tavLst>
                                        <p:tav tm="0">
                                          <p:val>
                                            <p:strVal val="#ppt_y+#ppt_h*1.125000"/>
                                          </p:val>
                                        </p:tav>
                                        <p:tav tm="100000">
                                          <p:val>
                                            <p:strVal val="#ppt_y"/>
                                          </p:val>
                                        </p:tav>
                                      </p:tavLst>
                                    </p:anim>
                                    <p:animEffect transition="in" filter="wipe(up)">
                                      <p:cBhvr>
                                        <p:cTn id="56" dur="250"/>
                                        <p:tgtEl>
                                          <p:spTgt spid="9"/>
                                        </p:tgtEl>
                                      </p:cBhvr>
                                    </p:animEffect>
                                  </p:childTnLst>
                                </p:cTn>
                              </p:par>
                              <p:par>
                                <p:cTn id="57" presetID="12" presetClass="entr" presetSubtype="4" fill="hold" grpId="0" nodeType="with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additive="base">
                                        <p:cTn id="59" dur="250"/>
                                        <p:tgtEl>
                                          <p:spTgt spid="10"/>
                                        </p:tgtEl>
                                        <p:attrNameLst>
                                          <p:attrName>ppt_y</p:attrName>
                                        </p:attrNameLst>
                                      </p:cBhvr>
                                      <p:tavLst>
                                        <p:tav tm="0">
                                          <p:val>
                                            <p:strVal val="#ppt_y+#ppt_h*1.125000"/>
                                          </p:val>
                                        </p:tav>
                                        <p:tav tm="100000">
                                          <p:val>
                                            <p:strVal val="#ppt_y"/>
                                          </p:val>
                                        </p:tav>
                                      </p:tavLst>
                                    </p:anim>
                                    <p:animEffect transition="in" filter="wipe(up)">
                                      <p:cBhvr>
                                        <p:cTn id="60" dur="250"/>
                                        <p:tgtEl>
                                          <p:spTgt spid="10"/>
                                        </p:tgtEl>
                                      </p:cBhvr>
                                    </p:animEffect>
                                  </p:childTnLst>
                                </p:cTn>
                              </p:par>
                            </p:childTnLst>
                          </p:cTn>
                        </p:par>
                      </p:childTnLst>
                    </p:cTn>
                  </p:par>
                  <p:par>
                    <p:cTn id="61" fill="hold">
                      <p:stCondLst>
                        <p:cond delay="indefinite"/>
                      </p:stCondLst>
                      <p:childTnLst>
                        <p:par>
                          <p:cTn id="62" fill="hold">
                            <p:stCondLst>
                              <p:cond delay="0"/>
                            </p:stCondLst>
                            <p:childTnLst>
                              <p:par>
                                <p:cTn id="63" presetID="12" presetClass="entr" presetSubtype="4" fill="hold" grpId="0" nodeType="clickEffect">
                                  <p:stCondLst>
                                    <p:cond delay="0"/>
                                  </p:stCondLst>
                                  <p:childTnLst>
                                    <p:set>
                                      <p:cBhvr>
                                        <p:cTn id="64" dur="1" fill="hold">
                                          <p:stCondLst>
                                            <p:cond delay="0"/>
                                          </p:stCondLst>
                                        </p:cTn>
                                        <p:tgtEl>
                                          <p:spTgt spid="14"/>
                                        </p:tgtEl>
                                        <p:attrNameLst>
                                          <p:attrName>style.visibility</p:attrName>
                                        </p:attrNameLst>
                                      </p:cBhvr>
                                      <p:to>
                                        <p:strVal val="visible"/>
                                      </p:to>
                                    </p:set>
                                    <p:anim calcmode="lin" valueType="num">
                                      <p:cBhvr additive="base">
                                        <p:cTn id="65" dur="250"/>
                                        <p:tgtEl>
                                          <p:spTgt spid="14"/>
                                        </p:tgtEl>
                                        <p:attrNameLst>
                                          <p:attrName>ppt_y</p:attrName>
                                        </p:attrNameLst>
                                      </p:cBhvr>
                                      <p:tavLst>
                                        <p:tav tm="0">
                                          <p:val>
                                            <p:strVal val="#ppt_y+#ppt_h*1.125000"/>
                                          </p:val>
                                        </p:tav>
                                        <p:tav tm="100000">
                                          <p:val>
                                            <p:strVal val="#ppt_y"/>
                                          </p:val>
                                        </p:tav>
                                      </p:tavLst>
                                    </p:anim>
                                    <p:animEffect transition="in" filter="wipe(up)">
                                      <p:cBhvr>
                                        <p:cTn id="66" dur="250"/>
                                        <p:tgtEl>
                                          <p:spTgt spid="14"/>
                                        </p:tgtEl>
                                      </p:cBhvr>
                                    </p:animEffect>
                                  </p:childTnLst>
                                </p:cTn>
                              </p:par>
                            </p:childTnLst>
                          </p:cTn>
                        </p:par>
                      </p:childTnLst>
                    </p:cTn>
                  </p:par>
                  <p:par>
                    <p:cTn id="67" fill="hold">
                      <p:stCondLst>
                        <p:cond delay="indefinite"/>
                      </p:stCondLst>
                      <p:childTnLst>
                        <p:par>
                          <p:cTn id="68" fill="hold">
                            <p:stCondLst>
                              <p:cond delay="0"/>
                            </p:stCondLst>
                            <p:childTnLst>
                              <p:par>
                                <p:cTn id="69" presetID="12" presetClass="entr" presetSubtype="4" fill="hold" grpId="0" nodeType="clickEffect">
                                  <p:stCondLst>
                                    <p:cond delay="0"/>
                                  </p:stCondLst>
                                  <p:childTnLst>
                                    <p:set>
                                      <p:cBhvr>
                                        <p:cTn id="70" dur="1" fill="hold">
                                          <p:stCondLst>
                                            <p:cond delay="0"/>
                                          </p:stCondLst>
                                        </p:cTn>
                                        <p:tgtEl>
                                          <p:spTgt spid="15"/>
                                        </p:tgtEl>
                                        <p:attrNameLst>
                                          <p:attrName>style.visibility</p:attrName>
                                        </p:attrNameLst>
                                      </p:cBhvr>
                                      <p:to>
                                        <p:strVal val="visible"/>
                                      </p:to>
                                    </p:set>
                                    <p:anim calcmode="lin" valueType="num">
                                      <p:cBhvr additive="base">
                                        <p:cTn id="71" dur="250"/>
                                        <p:tgtEl>
                                          <p:spTgt spid="15"/>
                                        </p:tgtEl>
                                        <p:attrNameLst>
                                          <p:attrName>ppt_y</p:attrName>
                                        </p:attrNameLst>
                                      </p:cBhvr>
                                      <p:tavLst>
                                        <p:tav tm="0">
                                          <p:val>
                                            <p:strVal val="#ppt_y+#ppt_h*1.125000"/>
                                          </p:val>
                                        </p:tav>
                                        <p:tav tm="100000">
                                          <p:val>
                                            <p:strVal val="#ppt_y"/>
                                          </p:val>
                                        </p:tav>
                                      </p:tavLst>
                                    </p:anim>
                                    <p:animEffect transition="in" filter="wipe(up)">
                                      <p:cBhvr>
                                        <p:cTn id="72" dur="250"/>
                                        <p:tgtEl>
                                          <p:spTgt spid="15"/>
                                        </p:tgtEl>
                                      </p:cBhvr>
                                    </p:animEffect>
                                  </p:childTnLst>
                                </p:cTn>
                              </p:par>
                            </p:childTnLst>
                          </p:cTn>
                        </p:par>
                      </p:childTnLst>
                    </p:cTn>
                  </p:par>
                  <p:par>
                    <p:cTn id="73" fill="hold">
                      <p:stCondLst>
                        <p:cond delay="indefinite"/>
                      </p:stCondLst>
                      <p:childTnLst>
                        <p:par>
                          <p:cTn id="74" fill="hold">
                            <p:stCondLst>
                              <p:cond delay="0"/>
                            </p:stCondLst>
                            <p:childTnLst>
                              <p:par>
                                <p:cTn id="75" presetID="12" presetClass="entr" presetSubtype="8" fill="hold" grpId="0" nodeType="clickEffect">
                                  <p:stCondLst>
                                    <p:cond delay="0"/>
                                  </p:stCondLst>
                                  <p:childTnLst>
                                    <p:set>
                                      <p:cBhvr>
                                        <p:cTn id="76" dur="1" fill="hold">
                                          <p:stCondLst>
                                            <p:cond delay="0"/>
                                          </p:stCondLst>
                                        </p:cTn>
                                        <p:tgtEl>
                                          <p:spTgt spid="16"/>
                                        </p:tgtEl>
                                        <p:attrNameLst>
                                          <p:attrName>style.visibility</p:attrName>
                                        </p:attrNameLst>
                                      </p:cBhvr>
                                      <p:to>
                                        <p:strVal val="visible"/>
                                      </p:to>
                                    </p:set>
                                    <p:anim calcmode="lin" valueType="num">
                                      <p:cBhvr additive="base">
                                        <p:cTn id="77" dur="250"/>
                                        <p:tgtEl>
                                          <p:spTgt spid="16"/>
                                        </p:tgtEl>
                                        <p:attrNameLst>
                                          <p:attrName>ppt_x</p:attrName>
                                        </p:attrNameLst>
                                      </p:cBhvr>
                                      <p:tavLst>
                                        <p:tav tm="0">
                                          <p:val>
                                            <p:strVal val="#ppt_x-#ppt_w*1.125000"/>
                                          </p:val>
                                        </p:tav>
                                        <p:tav tm="100000">
                                          <p:val>
                                            <p:strVal val="#ppt_x"/>
                                          </p:val>
                                        </p:tav>
                                      </p:tavLst>
                                    </p:anim>
                                    <p:animEffect transition="in" filter="wipe(right)">
                                      <p:cBhvr>
                                        <p:cTn id="78" dur="250"/>
                                        <p:tgtEl>
                                          <p:spTgt spid="16"/>
                                        </p:tgtEl>
                                      </p:cBhvr>
                                    </p:animEffect>
                                  </p:childTnLst>
                                </p:cTn>
                              </p:par>
                            </p:childTnLst>
                          </p:cTn>
                        </p:par>
                      </p:childTnLst>
                    </p:cTn>
                  </p:par>
                  <p:par>
                    <p:cTn id="79" fill="hold">
                      <p:stCondLst>
                        <p:cond delay="indefinite"/>
                      </p:stCondLst>
                      <p:childTnLst>
                        <p:par>
                          <p:cTn id="80" fill="hold">
                            <p:stCondLst>
                              <p:cond delay="0"/>
                            </p:stCondLst>
                            <p:childTnLst>
                              <p:par>
                                <p:cTn id="81" presetID="12" presetClass="entr" presetSubtype="2" fill="hold" grpId="0" nodeType="clickEffect">
                                  <p:stCondLst>
                                    <p:cond delay="0"/>
                                  </p:stCondLst>
                                  <p:childTnLst>
                                    <p:set>
                                      <p:cBhvr>
                                        <p:cTn id="82" dur="1" fill="hold">
                                          <p:stCondLst>
                                            <p:cond delay="0"/>
                                          </p:stCondLst>
                                        </p:cTn>
                                        <p:tgtEl>
                                          <p:spTgt spid="17"/>
                                        </p:tgtEl>
                                        <p:attrNameLst>
                                          <p:attrName>style.visibility</p:attrName>
                                        </p:attrNameLst>
                                      </p:cBhvr>
                                      <p:to>
                                        <p:strVal val="visible"/>
                                      </p:to>
                                    </p:set>
                                    <p:anim calcmode="lin" valueType="num">
                                      <p:cBhvr additive="base">
                                        <p:cTn id="83" dur="250"/>
                                        <p:tgtEl>
                                          <p:spTgt spid="17"/>
                                        </p:tgtEl>
                                        <p:attrNameLst>
                                          <p:attrName>ppt_x</p:attrName>
                                        </p:attrNameLst>
                                      </p:cBhvr>
                                      <p:tavLst>
                                        <p:tav tm="0">
                                          <p:val>
                                            <p:strVal val="#ppt_x+#ppt_w*1.125000"/>
                                          </p:val>
                                        </p:tav>
                                        <p:tav tm="100000">
                                          <p:val>
                                            <p:strVal val="#ppt_x"/>
                                          </p:val>
                                        </p:tav>
                                      </p:tavLst>
                                    </p:anim>
                                    <p:animEffect transition="in" filter="wipe(left)">
                                      <p:cBhvr>
                                        <p:cTn id="84" dur="250"/>
                                        <p:tgtEl>
                                          <p:spTgt spid="17"/>
                                        </p:tgtEl>
                                      </p:cBhvr>
                                    </p:animEffect>
                                  </p:childTnLst>
                                </p:cTn>
                              </p:par>
                            </p:childTnLst>
                          </p:cTn>
                        </p:par>
                      </p:childTnLst>
                    </p:cTn>
                  </p:par>
                  <p:par>
                    <p:cTn id="85" fill="hold">
                      <p:stCondLst>
                        <p:cond delay="indefinite"/>
                      </p:stCondLst>
                      <p:childTnLst>
                        <p:par>
                          <p:cTn id="86" fill="hold">
                            <p:stCondLst>
                              <p:cond delay="0"/>
                            </p:stCondLst>
                            <p:childTnLst>
                              <p:par>
                                <p:cTn id="87" presetID="12" presetClass="entr" presetSubtype="2" fill="hold" grpId="0" nodeType="clickEffect">
                                  <p:stCondLst>
                                    <p:cond delay="0"/>
                                  </p:stCondLst>
                                  <p:childTnLst>
                                    <p:set>
                                      <p:cBhvr>
                                        <p:cTn id="88" dur="1" fill="hold">
                                          <p:stCondLst>
                                            <p:cond delay="0"/>
                                          </p:stCondLst>
                                        </p:cTn>
                                        <p:tgtEl>
                                          <p:spTgt spid="20"/>
                                        </p:tgtEl>
                                        <p:attrNameLst>
                                          <p:attrName>style.visibility</p:attrName>
                                        </p:attrNameLst>
                                      </p:cBhvr>
                                      <p:to>
                                        <p:strVal val="visible"/>
                                      </p:to>
                                    </p:set>
                                    <p:anim calcmode="lin" valueType="num">
                                      <p:cBhvr additive="base">
                                        <p:cTn id="89" dur="250"/>
                                        <p:tgtEl>
                                          <p:spTgt spid="20"/>
                                        </p:tgtEl>
                                        <p:attrNameLst>
                                          <p:attrName>ppt_x</p:attrName>
                                        </p:attrNameLst>
                                      </p:cBhvr>
                                      <p:tavLst>
                                        <p:tav tm="0">
                                          <p:val>
                                            <p:strVal val="#ppt_x+#ppt_w*1.125000"/>
                                          </p:val>
                                        </p:tav>
                                        <p:tav tm="100000">
                                          <p:val>
                                            <p:strVal val="#ppt_x"/>
                                          </p:val>
                                        </p:tav>
                                      </p:tavLst>
                                    </p:anim>
                                    <p:animEffect transition="in" filter="wipe(left)">
                                      <p:cBhvr>
                                        <p:cTn id="90" dur="250"/>
                                        <p:tgtEl>
                                          <p:spTgt spid="20"/>
                                        </p:tgtEl>
                                      </p:cBhvr>
                                    </p:animEffect>
                                  </p:childTnLst>
                                </p:cTn>
                              </p:par>
                            </p:childTnLst>
                          </p:cTn>
                        </p:par>
                      </p:childTnLst>
                    </p:cTn>
                  </p:par>
                  <p:par>
                    <p:cTn id="91" fill="hold">
                      <p:stCondLst>
                        <p:cond delay="indefinite"/>
                      </p:stCondLst>
                      <p:childTnLst>
                        <p:par>
                          <p:cTn id="92" fill="hold">
                            <p:stCondLst>
                              <p:cond delay="0"/>
                            </p:stCondLst>
                            <p:childTnLst>
                              <p:par>
                                <p:cTn id="93" presetID="12" presetClass="entr" presetSubtype="8" fill="hold" grpId="0" nodeType="clickEffect">
                                  <p:stCondLst>
                                    <p:cond delay="0"/>
                                  </p:stCondLst>
                                  <p:childTnLst>
                                    <p:set>
                                      <p:cBhvr>
                                        <p:cTn id="94" dur="1" fill="hold">
                                          <p:stCondLst>
                                            <p:cond delay="0"/>
                                          </p:stCondLst>
                                        </p:cTn>
                                        <p:tgtEl>
                                          <p:spTgt spid="21"/>
                                        </p:tgtEl>
                                        <p:attrNameLst>
                                          <p:attrName>style.visibility</p:attrName>
                                        </p:attrNameLst>
                                      </p:cBhvr>
                                      <p:to>
                                        <p:strVal val="visible"/>
                                      </p:to>
                                    </p:set>
                                    <p:anim calcmode="lin" valueType="num">
                                      <p:cBhvr additive="base">
                                        <p:cTn id="95" dur="250"/>
                                        <p:tgtEl>
                                          <p:spTgt spid="21"/>
                                        </p:tgtEl>
                                        <p:attrNameLst>
                                          <p:attrName>ppt_x</p:attrName>
                                        </p:attrNameLst>
                                      </p:cBhvr>
                                      <p:tavLst>
                                        <p:tav tm="0">
                                          <p:val>
                                            <p:strVal val="#ppt_x-#ppt_w*1.125000"/>
                                          </p:val>
                                        </p:tav>
                                        <p:tav tm="100000">
                                          <p:val>
                                            <p:strVal val="#ppt_x"/>
                                          </p:val>
                                        </p:tav>
                                      </p:tavLst>
                                    </p:anim>
                                    <p:animEffect transition="in" filter="wipe(right)">
                                      <p:cBhvr>
                                        <p:cTn id="96"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animBg="1"/>
      <p:bldP spid="3" grpId="0" animBg="1"/>
      <p:bldP spid="6" grpId="0" animBg="1"/>
      <p:bldP spid="7" grpId="0" animBg="1"/>
      <p:bldP spid="9" grpId="0" animBg="1"/>
      <p:bldP spid="10" grpId="0" animBg="1" autoUpdateAnimBg="0"/>
      <p:bldP spid="12" grpId="0" animBg="1"/>
      <p:bldP spid="13" grpId="0" animBg="1"/>
      <p:bldP spid="18" grpId="0"/>
      <p:bldP spid="19" grpId="0"/>
      <p:bldP spid="14" grpId="0" animBg="1"/>
      <p:bldP spid="15" grpId="0" animBg="1"/>
      <p:bldP spid="16" grpId="0" animBg="1"/>
      <p:bldP spid="17" grpId="0" animBg="1"/>
      <p:bldP spid="2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34912" y="57032"/>
            <a:ext cx="3893695" cy="684027"/>
            <a:chOff x="349800" y="270568"/>
            <a:chExt cx="1578796" cy="513020"/>
          </a:xfrm>
        </p:grpSpPr>
        <p:sp>
          <p:nvSpPr>
            <p:cNvPr id="12" name="PA_文本框 1">
              <a:extLst>
                <a:ext uri="{FF2B5EF4-FFF2-40B4-BE49-F238E27FC236}">
                  <a16:creationId xmlns:a16="http://schemas.microsoft.com/office/drawing/2014/main" id="{95CA5390-EAD3-40A5-BF6F-C69AB99948CD}"/>
                </a:ext>
              </a:extLst>
            </p:cNvPr>
            <p:cNvSpPr txBox="1"/>
            <p:nvPr>
              <p:custDataLst>
                <p:tags r:id="rId1"/>
              </p:custDataLst>
            </p:nvPr>
          </p:nvSpPr>
          <p:spPr>
            <a:xfrm>
              <a:off x="349800" y="270568"/>
              <a:ext cx="1578796" cy="355963"/>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4.2. The largest data test case</a:t>
              </a:r>
            </a:p>
          </p:txBody>
        </p:sp>
        <p:sp>
          <p:nvSpPr>
            <p:cNvPr id="14" name="PA_文本框 1">
              <a:extLst>
                <a:ext uri="{FF2B5EF4-FFF2-40B4-BE49-F238E27FC236}">
                  <a16:creationId xmlns:a16="http://schemas.microsoft.com/office/drawing/2014/main" id="{BA0F9515-D5AE-4BED-A481-29A81D6010FD}"/>
                </a:ext>
              </a:extLst>
            </p:cNvPr>
            <p:cNvSpPr txBox="1"/>
            <p:nvPr>
              <p:custDataLst>
                <p:tags r:id="rId2"/>
              </p:custDataLst>
            </p:nvPr>
          </p:nvSpPr>
          <p:spPr>
            <a:xfrm>
              <a:off x="349800" y="547081"/>
              <a:ext cx="1486542" cy="236507"/>
            </a:xfrm>
            <a:prstGeom prst="rect">
              <a:avLst/>
            </a:prstGeom>
            <a:noFill/>
          </p:spPr>
          <p:txBody>
            <a:bodyPr wrap="square" lIns="0" tIns="0" rIns="0" rtlCol="0">
              <a:spAutoFit/>
            </a:bodyPr>
            <a:lstStyle/>
            <a:p>
              <a:pPr>
                <a:lnSpc>
                  <a:spcPts val="2300"/>
                </a:lnSpc>
              </a:pPr>
              <a:endParaRPr lang="en-US" altLang="zh-CN" sz="1400" dirty="0">
                <a:solidFill>
                  <a:srgbClr val="E7E6E6">
                    <a:lumMod val="50000"/>
                  </a:srgbClr>
                </a:solidFill>
                <a:cs typeface="+mn-ea"/>
                <a:sym typeface="+mn-lt"/>
              </a:endParaRPr>
            </a:p>
          </p:txBody>
        </p:sp>
      </p:grpSp>
      <p:pic>
        <p:nvPicPr>
          <p:cNvPr id="6" name="Picture 2">
            <a:extLst>
              <a:ext uri="{FF2B5EF4-FFF2-40B4-BE49-F238E27FC236}">
                <a16:creationId xmlns:a16="http://schemas.microsoft.com/office/drawing/2014/main" id="{E8B8B3F2-7E93-4E1E-9073-09DA136FB190}"/>
              </a:ext>
            </a:extLst>
          </p:cNvPr>
          <p:cNvPicPr>
            <a:picLocks noChangeAspect="1"/>
          </p:cNvPicPr>
          <p:nvPr/>
        </p:nvPicPr>
        <p:blipFill>
          <a:blip r:embed="rId5"/>
          <a:stretch>
            <a:fillRect/>
          </a:stretch>
        </p:blipFill>
        <p:spPr>
          <a:xfrm>
            <a:off x="907566" y="900334"/>
            <a:ext cx="9919052" cy="3273836"/>
          </a:xfrm>
          <a:prstGeom prst="rect">
            <a:avLst/>
          </a:prstGeom>
        </p:spPr>
      </p:pic>
      <p:sp>
        <p:nvSpPr>
          <p:cNvPr id="7" name="Down Arrow 6">
            <a:extLst>
              <a:ext uri="{FF2B5EF4-FFF2-40B4-BE49-F238E27FC236}">
                <a16:creationId xmlns:a16="http://schemas.microsoft.com/office/drawing/2014/main" id="{D45217CC-3ED7-45B6-8768-374F6C6AF9AB}"/>
              </a:ext>
            </a:extLst>
          </p:cNvPr>
          <p:cNvSpPr/>
          <p:nvPr/>
        </p:nvSpPr>
        <p:spPr>
          <a:xfrm>
            <a:off x="6355891" y="4237265"/>
            <a:ext cx="527538" cy="800100"/>
          </a:xfrm>
          <a:prstGeom prst="down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9">
            <a:extLst>
              <a:ext uri="{FF2B5EF4-FFF2-40B4-BE49-F238E27FC236}">
                <a16:creationId xmlns:a16="http://schemas.microsoft.com/office/drawing/2014/main" id="{26489C12-63F7-4111-8892-CA0B2C612CC2}"/>
              </a:ext>
            </a:extLst>
          </p:cNvPr>
          <p:cNvSpPr txBox="1"/>
          <p:nvPr/>
        </p:nvSpPr>
        <p:spPr>
          <a:xfrm>
            <a:off x="5528603" y="5113997"/>
            <a:ext cx="2184274" cy="646331"/>
          </a:xfrm>
          <a:prstGeom prst="rect">
            <a:avLst/>
          </a:prstGeom>
          <a:solidFill>
            <a:schemeClr val="accent6">
              <a:lumMod val="60000"/>
              <a:lumOff val="40000"/>
            </a:schemeClr>
          </a:solidFill>
        </p:spPr>
        <p:txBody>
          <a:bodyPr wrap="square" rtlCol="0">
            <a:spAutoFit/>
          </a:bodyPr>
          <a:lstStyle/>
          <a:p>
            <a:pPr algn="ctr"/>
            <a:r>
              <a:rPr lang="en-US" dirty="0"/>
              <a:t>100 Iterations</a:t>
            </a:r>
          </a:p>
          <a:p>
            <a:pPr algn="ctr"/>
            <a:r>
              <a:rPr lang="en-US" dirty="0"/>
              <a:t>5s for each iteration</a:t>
            </a:r>
          </a:p>
        </p:txBody>
      </p:sp>
      <p:sp>
        <p:nvSpPr>
          <p:cNvPr id="10" name="Down Arrow 10">
            <a:extLst>
              <a:ext uri="{FF2B5EF4-FFF2-40B4-BE49-F238E27FC236}">
                <a16:creationId xmlns:a16="http://schemas.microsoft.com/office/drawing/2014/main" id="{408ADC7D-113E-4D8B-809B-E25D49EB71F4}"/>
              </a:ext>
            </a:extLst>
          </p:cNvPr>
          <p:cNvSpPr/>
          <p:nvPr/>
        </p:nvSpPr>
        <p:spPr>
          <a:xfrm>
            <a:off x="2616845" y="4174170"/>
            <a:ext cx="254977" cy="596849"/>
          </a:xfrm>
          <a:prstGeom prst="down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2">
            <a:extLst>
              <a:ext uri="{FF2B5EF4-FFF2-40B4-BE49-F238E27FC236}">
                <a16:creationId xmlns:a16="http://schemas.microsoft.com/office/drawing/2014/main" id="{2009648E-2986-4ADE-A68E-30D3FCB7E94B}"/>
              </a:ext>
            </a:extLst>
          </p:cNvPr>
          <p:cNvSpPr txBox="1"/>
          <p:nvPr/>
        </p:nvSpPr>
        <p:spPr>
          <a:xfrm>
            <a:off x="1440481" y="4800723"/>
            <a:ext cx="2563655" cy="923330"/>
          </a:xfrm>
          <a:prstGeom prst="rect">
            <a:avLst/>
          </a:prstGeom>
          <a:solidFill>
            <a:schemeClr val="accent6">
              <a:lumMod val="60000"/>
              <a:lumOff val="40000"/>
            </a:schemeClr>
          </a:solidFill>
        </p:spPr>
        <p:txBody>
          <a:bodyPr wrap="square" rtlCol="0">
            <a:spAutoFit/>
          </a:bodyPr>
          <a:lstStyle/>
          <a:p>
            <a:pPr algn="ctr"/>
            <a:r>
              <a:rPr lang="en-US" dirty="0"/>
              <a:t>Word vector</a:t>
            </a:r>
          </a:p>
          <a:p>
            <a:pPr algn="ctr"/>
            <a:r>
              <a:rPr lang="en-US" dirty="0"/>
              <a:t>2 min and 18 sec</a:t>
            </a:r>
          </a:p>
          <a:p>
            <a:pPr algn="ctr"/>
            <a:r>
              <a:rPr lang="en-US" dirty="0">
                <a:solidFill>
                  <a:srgbClr val="FF0000"/>
                </a:solidFill>
              </a:rPr>
              <a:t>Longest execution time!</a:t>
            </a:r>
          </a:p>
        </p:txBody>
      </p:sp>
      <p:sp>
        <p:nvSpPr>
          <p:cNvPr id="13" name="Down Arrow 15">
            <a:extLst>
              <a:ext uri="{FF2B5EF4-FFF2-40B4-BE49-F238E27FC236}">
                <a16:creationId xmlns:a16="http://schemas.microsoft.com/office/drawing/2014/main" id="{08CB8F17-5573-4EBA-9AD4-3164C07052AD}"/>
              </a:ext>
            </a:extLst>
          </p:cNvPr>
          <p:cNvSpPr/>
          <p:nvPr/>
        </p:nvSpPr>
        <p:spPr>
          <a:xfrm>
            <a:off x="3971422" y="4291336"/>
            <a:ext cx="191595" cy="1468992"/>
          </a:xfrm>
          <a:prstGeom prst="down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6">
            <a:extLst>
              <a:ext uri="{FF2B5EF4-FFF2-40B4-BE49-F238E27FC236}">
                <a16:creationId xmlns:a16="http://schemas.microsoft.com/office/drawing/2014/main" id="{E6194472-B124-44A0-94D5-4AA17103BAED}"/>
              </a:ext>
            </a:extLst>
          </p:cNvPr>
          <p:cNvSpPr txBox="1"/>
          <p:nvPr/>
        </p:nvSpPr>
        <p:spPr>
          <a:xfrm>
            <a:off x="3135245" y="5869782"/>
            <a:ext cx="1863947" cy="646331"/>
          </a:xfrm>
          <a:prstGeom prst="rect">
            <a:avLst/>
          </a:prstGeom>
          <a:solidFill>
            <a:schemeClr val="accent6">
              <a:lumMod val="60000"/>
              <a:lumOff val="40000"/>
            </a:schemeClr>
          </a:solidFill>
        </p:spPr>
        <p:txBody>
          <a:bodyPr wrap="square" rtlCol="0">
            <a:spAutoFit/>
          </a:bodyPr>
          <a:lstStyle/>
          <a:p>
            <a:pPr algn="ctr"/>
            <a:r>
              <a:rPr lang="en-US" dirty="0"/>
              <a:t>Split Dataset</a:t>
            </a:r>
          </a:p>
          <a:p>
            <a:pPr algn="ctr"/>
            <a:r>
              <a:rPr lang="en-US" dirty="0"/>
              <a:t>1 min and 48 sec</a:t>
            </a:r>
          </a:p>
        </p:txBody>
      </p:sp>
      <p:sp>
        <p:nvSpPr>
          <p:cNvPr id="16" name="Down Arrow 18">
            <a:extLst>
              <a:ext uri="{FF2B5EF4-FFF2-40B4-BE49-F238E27FC236}">
                <a16:creationId xmlns:a16="http://schemas.microsoft.com/office/drawing/2014/main" id="{A0486DD9-9747-4594-B7EE-9EE6912FF365}"/>
              </a:ext>
            </a:extLst>
          </p:cNvPr>
          <p:cNvSpPr/>
          <p:nvPr/>
        </p:nvSpPr>
        <p:spPr>
          <a:xfrm>
            <a:off x="9076304" y="4179729"/>
            <a:ext cx="237392" cy="1036492"/>
          </a:xfrm>
          <a:prstGeom prst="down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20">
            <a:extLst>
              <a:ext uri="{FF2B5EF4-FFF2-40B4-BE49-F238E27FC236}">
                <a16:creationId xmlns:a16="http://schemas.microsoft.com/office/drawing/2014/main" id="{264BA211-22A9-4DDD-A975-C260BF9EC49B}"/>
              </a:ext>
            </a:extLst>
          </p:cNvPr>
          <p:cNvSpPr txBox="1"/>
          <p:nvPr/>
        </p:nvSpPr>
        <p:spPr>
          <a:xfrm>
            <a:off x="8208608" y="5262388"/>
            <a:ext cx="2004812" cy="646331"/>
          </a:xfrm>
          <a:prstGeom prst="rect">
            <a:avLst/>
          </a:prstGeom>
          <a:solidFill>
            <a:schemeClr val="accent6">
              <a:lumMod val="60000"/>
              <a:lumOff val="40000"/>
            </a:schemeClr>
          </a:solidFill>
        </p:spPr>
        <p:txBody>
          <a:bodyPr wrap="square" rtlCol="0">
            <a:spAutoFit/>
          </a:bodyPr>
          <a:lstStyle/>
          <a:p>
            <a:pPr algn="ctr"/>
            <a:r>
              <a:rPr lang="en-US" dirty="0"/>
              <a:t>Predicting</a:t>
            </a:r>
          </a:p>
          <a:p>
            <a:pPr algn="ctr"/>
            <a:r>
              <a:rPr lang="en-US" dirty="0"/>
              <a:t>1 min and 42 sec</a:t>
            </a:r>
          </a:p>
        </p:txBody>
      </p:sp>
      <p:sp>
        <p:nvSpPr>
          <p:cNvPr id="18" name="Down Arrow 21">
            <a:extLst>
              <a:ext uri="{FF2B5EF4-FFF2-40B4-BE49-F238E27FC236}">
                <a16:creationId xmlns:a16="http://schemas.microsoft.com/office/drawing/2014/main" id="{FF8CB99F-888A-438F-8DC4-743C59FC5CBB}"/>
              </a:ext>
            </a:extLst>
          </p:cNvPr>
          <p:cNvSpPr/>
          <p:nvPr/>
        </p:nvSpPr>
        <p:spPr>
          <a:xfrm>
            <a:off x="10033797" y="4174170"/>
            <a:ext cx="339351" cy="1586158"/>
          </a:xfrm>
          <a:prstGeom prst="down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22">
            <a:extLst>
              <a:ext uri="{FF2B5EF4-FFF2-40B4-BE49-F238E27FC236}">
                <a16:creationId xmlns:a16="http://schemas.microsoft.com/office/drawing/2014/main" id="{5E04E291-D70F-4A34-A096-46121DAAEB80}"/>
              </a:ext>
            </a:extLst>
          </p:cNvPr>
          <p:cNvSpPr txBox="1"/>
          <p:nvPr/>
        </p:nvSpPr>
        <p:spPr>
          <a:xfrm>
            <a:off x="9143998" y="5909007"/>
            <a:ext cx="2118947" cy="584775"/>
          </a:xfrm>
          <a:prstGeom prst="rect">
            <a:avLst/>
          </a:prstGeom>
          <a:solidFill>
            <a:schemeClr val="accent6">
              <a:lumMod val="60000"/>
              <a:lumOff val="40000"/>
            </a:schemeClr>
          </a:solidFill>
        </p:spPr>
        <p:txBody>
          <a:bodyPr wrap="square" rtlCol="0">
            <a:spAutoFit/>
          </a:bodyPr>
          <a:lstStyle/>
          <a:p>
            <a:pPr algn="ctr"/>
            <a:r>
              <a:rPr lang="en-US" sz="1600" dirty="0"/>
              <a:t>Computing accuracy</a:t>
            </a:r>
          </a:p>
          <a:p>
            <a:pPr algn="ctr"/>
            <a:r>
              <a:rPr lang="en-US" sz="1600"/>
              <a:t>1 min and 36 sec</a:t>
            </a:r>
            <a:endParaRPr lang="en-US" sz="1600" dirty="0"/>
          </a:p>
        </p:txBody>
      </p:sp>
    </p:spTree>
    <p:extLst>
      <p:ext uri="{BB962C8B-B14F-4D97-AF65-F5344CB8AC3E}">
        <p14:creationId xmlns:p14="http://schemas.microsoft.com/office/powerpoint/2010/main" val="1559938039"/>
      </p:ext>
    </p:extLst>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_矩形 2">
            <a:extLst>
              <a:ext uri="{FF2B5EF4-FFF2-40B4-BE49-F238E27FC236}">
                <a16:creationId xmlns:a16="http://schemas.microsoft.com/office/drawing/2014/main" id="{DE7714CF-4288-4227-BA0F-A241C26A7CF5}"/>
              </a:ext>
            </a:extLst>
          </p:cNvPr>
          <p:cNvSpPr/>
          <p:nvPr>
            <p:custDataLst>
              <p:tags r:id="rId2"/>
            </p:custDataLst>
          </p:nvPr>
        </p:nvSpPr>
        <p:spPr>
          <a:xfrm>
            <a:off x="1524002" y="2711451"/>
            <a:ext cx="1573213" cy="15367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en-US" altLang="zh-CN" sz="6000" dirty="0">
                <a:solidFill>
                  <a:srgbClr val="FCFCFC"/>
                </a:solidFill>
                <a:latin typeface="Gungsuh" panose="02030600000101010101" pitchFamily="18" charset="-127"/>
              </a:rPr>
              <a:t>05</a:t>
            </a:r>
            <a:endParaRPr lang="zh-CN" altLang="en-US" sz="6000" dirty="0">
              <a:solidFill>
                <a:srgbClr val="FCFCFC"/>
              </a:solidFill>
              <a:latin typeface="Gungsuh" panose="02030600000101010101" pitchFamily="18" charset="-127"/>
            </a:endParaRPr>
          </a:p>
        </p:txBody>
      </p:sp>
      <p:sp>
        <p:nvSpPr>
          <p:cNvPr id="4" name="PA_文本框 3">
            <a:extLst>
              <a:ext uri="{FF2B5EF4-FFF2-40B4-BE49-F238E27FC236}">
                <a16:creationId xmlns:a16="http://schemas.microsoft.com/office/drawing/2014/main" id="{92CF3A66-E572-4B18-A5C8-065820B5702B}"/>
              </a:ext>
            </a:extLst>
          </p:cNvPr>
          <p:cNvSpPr txBox="1"/>
          <p:nvPr>
            <p:custDataLst>
              <p:tags r:id="rId3"/>
            </p:custDataLst>
          </p:nvPr>
        </p:nvSpPr>
        <p:spPr>
          <a:xfrm>
            <a:off x="1460502" y="2727325"/>
            <a:ext cx="1636713" cy="400051"/>
          </a:xfrm>
          <a:prstGeom prst="rect">
            <a:avLst/>
          </a:prstGeom>
          <a:noFill/>
        </p:spPr>
        <p:txBody>
          <a:bodyPr lIns="0" rIns="0"/>
          <a:lstStyle/>
          <a:p>
            <a:pPr algn="r">
              <a:defRPr/>
            </a:pPr>
            <a:r>
              <a:rPr lang="en-US" altLang="zh-CN" sz="2000" spc="500" dirty="0">
                <a:solidFill>
                  <a:srgbClr val="FCFCFC"/>
                </a:solidFill>
                <a:latin typeface="Gungsuh" panose="02030600000101010101" pitchFamily="18" charset="-127"/>
              </a:rPr>
              <a:t>PART</a:t>
            </a:r>
            <a:endParaRPr lang="zh-CN" altLang="en-US" sz="2000" spc="500" dirty="0">
              <a:solidFill>
                <a:srgbClr val="FCFCFC"/>
              </a:solidFill>
              <a:latin typeface="Gungsuh" panose="02030600000101010101" pitchFamily="18" charset="-127"/>
            </a:endParaRPr>
          </a:p>
        </p:txBody>
      </p:sp>
      <p:sp>
        <p:nvSpPr>
          <p:cNvPr id="5" name="PA_文本框 4">
            <a:extLst>
              <a:ext uri="{FF2B5EF4-FFF2-40B4-BE49-F238E27FC236}">
                <a16:creationId xmlns:a16="http://schemas.microsoft.com/office/drawing/2014/main" id="{B1ACFA47-5D0F-4092-9710-34F09863DC97}"/>
              </a:ext>
            </a:extLst>
          </p:cNvPr>
          <p:cNvSpPr txBox="1"/>
          <p:nvPr>
            <p:custDataLst>
              <p:tags r:id="rId4"/>
            </p:custDataLst>
          </p:nvPr>
        </p:nvSpPr>
        <p:spPr>
          <a:xfrm>
            <a:off x="3097215" y="2979737"/>
            <a:ext cx="7570787" cy="1136651"/>
          </a:xfrm>
          <a:prstGeom prst="rect">
            <a:avLst/>
          </a:prstGeom>
          <a:noFill/>
        </p:spPr>
        <p:txBody>
          <a:bodyPr rIns="360000">
            <a:noAutofit/>
          </a:bodyPr>
          <a:lstStyle/>
          <a:p>
            <a:pPr algn="ctr">
              <a:lnSpc>
                <a:spcPct val="120000"/>
              </a:lnSpc>
              <a:defRPr/>
            </a:pPr>
            <a:r>
              <a:rPr lang="en-US" altLang="zh-CN" sz="3600" dirty="0">
                <a:solidFill>
                  <a:srgbClr val="000000"/>
                </a:solidFill>
              </a:rPr>
              <a:t>Discussion &amp; Analysis &amp; Novelty </a:t>
            </a:r>
            <a:endParaRPr lang="zh-CN" altLang="en-US" sz="3600" dirty="0">
              <a:solidFill>
                <a:srgbClr val="000000"/>
              </a:solidFill>
            </a:endParaRPr>
          </a:p>
        </p:txBody>
      </p:sp>
      <p:cxnSp>
        <p:nvCxnSpPr>
          <p:cNvPr id="10" name="PA_直接连接符 9">
            <a:extLst>
              <a:ext uri="{FF2B5EF4-FFF2-40B4-BE49-F238E27FC236}">
                <a16:creationId xmlns:a16="http://schemas.microsoft.com/office/drawing/2014/main" id="{561E68A9-2C5E-454D-BB49-D6BFF6B5B250}"/>
              </a:ext>
            </a:extLst>
          </p:cNvPr>
          <p:cNvCxnSpPr>
            <a:cxnSpLocks/>
          </p:cNvCxnSpPr>
          <p:nvPr>
            <p:custDataLst>
              <p:tags r:id="rId5"/>
            </p:custDataLst>
          </p:nvPr>
        </p:nvCxnSpPr>
        <p:spPr>
          <a:xfrm>
            <a:off x="3483429" y="3848100"/>
            <a:ext cx="7184571"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PA_矩形 1">
            <a:extLst>
              <a:ext uri="{FF2B5EF4-FFF2-40B4-BE49-F238E27FC236}">
                <a16:creationId xmlns:a16="http://schemas.microsoft.com/office/drawing/2014/main" id="{68DCB164-FF76-497A-8E63-B095DDADF3EA}"/>
              </a:ext>
            </a:extLst>
          </p:cNvPr>
          <p:cNvSpPr/>
          <p:nvPr>
            <p:custDataLst>
              <p:tags r:id="rId6"/>
            </p:custDataLst>
          </p:nvPr>
        </p:nvSpPr>
        <p:spPr>
          <a:xfrm>
            <a:off x="3410097" y="3950680"/>
            <a:ext cx="9080499" cy="738664"/>
          </a:xfrm>
          <a:prstGeom prst="rect">
            <a:avLst/>
          </a:prstGeom>
        </p:spPr>
        <p:txBody>
          <a:bodyPr wrap="square">
            <a:spAutoFit/>
          </a:bodyPr>
          <a:lstStyle/>
          <a:p>
            <a:pPr>
              <a:defRPr/>
            </a:pPr>
            <a:r>
              <a:rPr lang="en-US" altLang="zh-CN" sz="1400" dirty="0">
                <a:solidFill>
                  <a:srgbClr val="FFFFFF">
                    <a:lumMod val="65000"/>
                  </a:srgbClr>
                </a:solidFill>
                <a:latin typeface="Gungsuh" panose="02030600000101010101" pitchFamily="18" charset="-127"/>
              </a:rPr>
              <a:t>1.The key findings here.</a:t>
            </a:r>
          </a:p>
          <a:p>
            <a:pPr>
              <a:defRPr/>
            </a:pPr>
            <a:r>
              <a:rPr lang="en-US" altLang="zh-CN" sz="1400" dirty="0">
                <a:solidFill>
                  <a:srgbClr val="FFFFFF">
                    <a:lumMod val="65000"/>
                  </a:srgbClr>
                </a:solidFill>
                <a:latin typeface="Gungsuh" panose="02030600000101010101" pitchFamily="18" charset="-127"/>
              </a:rPr>
              <a:t>2.Results Analysis(Comparison &amp; Result Visualization).</a:t>
            </a:r>
          </a:p>
          <a:p>
            <a:pPr>
              <a:defRPr/>
            </a:pPr>
            <a:r>
              <a:rPr lang="en-US" altLang="zh-CN" sz="1400" dirty="0">
                <a:solidFill>
                  <a:srgbClr val="FFFFFF">
                    <a:lumMod val="65000"/>
                  </a:srgbClr>
                </a:solidFill>
                <a:latin typeface="Gungsuh" panose="02030600000101010101" pitchFamily="18" charset="-127"/>
              </a:rPr>
              <a:t>3.Noverlty.</a:t>
            </a:r>
          </a:p>
        </p:txBody>
      </p:sp>
    </p:spTree>
    <p:custDataLst>
      <p:tags r:id="rId1"/>
    </p:custDataLst>
    <p:extLst>
      <p:ext uri="{BB962C8B-B14F-4D97-AF65-F5344CB8AC3E}">
        <p14:creationId xmlns:p14="http://schemas.microsoft.com/office/powerpoint/2010/main" val="3102031694"/>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left)">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anim calcmode="lin" valueType="num">
                                      <p:cBhvr>
                                        <p:cTn id="32" dur="1000" fill="hold"/>
                                        <p:tgtEl>
                                          <p:spTgt spid="2"/>
                                        </p:tgtEl>
                                        <p:attrNameLst>
                                          <p:attrName>ppt_x</p:attrName>
                                        </p:attrNameLst>
                                      </p:cBhvr>
                                      <p:tavLst>
                                        <p:tav tm="0">
                                          <p:val>
                                            <p:strVal val="#ppt_x"/>
                                          </p:val>
                                        </p:tav>
                                        <p:tav tm="100000">
                                          <p:val>
                                            <p:strVal val="#ppt_x"/>
                                          </p:val>
                                        </p:tav>
                                      </p:tavLst>
                                    </p:anim>
                                    <p:anim calcmode="lin" valueType="num">
                                      <p:cBhvr>
                                        <p:cTn id="3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P spid="4" grpId="0"/>
      <p:bldP spid="5" grpId="0" animBg="1" autoUpdateAnimBg="0"/>
      <p:bldP spid="2" grpId="0" animBg="1"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34912" y="57032"/>
            <a:ext cx="3666174" cy="684027"/>
            <a:chOff x="349800" y="270568"/>
            <a:chExt cx="1486542" cy="513020"/>
          </a:xfrm>
        </p:grpSpPr>
        <p:sp>
          <p:nvSpPr>
            <p:cNvPr id="12" name="PA_文本框 1">
              <a:extLst>
                <a:ext uri="{FF2B5EF4-FFF2-40B4-BE49-F238E27FC236}">
                  <a16:creationId xmlns:a16="http://schemas.microsoft.com/office/drawing/2014/main" id="{95CA5390-EAD3-40A5-BF6F-C69AB99948CD}"/>
                </a:ext>
              </a:extLst>
            </p:cNvPr>
            <p:cNvSpPr txBox="1"/>
            <p:nvPr>
              <p:custDataLst>
                <p:tags r:id="rId1"/>
              </p:custDataLst>
            </p:nvPr>
          </p:nvSpPr>
          <p:spPr>
            <a:xfrm>
              <a:off x="349800" y="270568"/>
              <a:ext cx="1316205" cy="355963"/>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5.1. The key finding here</a:t>
              </a:r>
            </a:p>
          </p:txBody>
        </p:sp>
        <p:sp>
          <p:nvSpPr>
            <p:cNvPr id="14" name="PA_文本框 1">
              <a:extLst>
                <a:ext uri="{FF2B5EF4-FFF2-40B4-BE49-F238E27FC236}">
                  <a16:creationId xmlns:a16="http://schemas.microsoft.com/office/drawing/2014/main" id="{BA0F9515-D5AE-4BED-A481-29A81D6010FD}"/>
                </a:ext>
              </a:extLst>
            </p:cNvPr>
            <p:cNvSpPr txBox="1"/>
            <p:nvPr>
              <p:custDataLst>
                <p:tags r:id="rId2"/>
              </p:custDataLst>
            </p:nvPr>
          </p:nvSpPr>
          <p:spPr>
            <a:xfrm>
              <a:off x="349800" y="547081"/>
              <a:ext cx="1486542" cy="236507"/>
            </a:xfrm>
            <a:prstGeom prst="rect">
              <a:avLst/>
            </a:prstGeom>
            <a:noFill/>
          </p:spPr>
          <p:txBody>
            <a:bodyPr wrap="square" lIns="0" tIns="0" rIns="0" rtlCol="0">
              <a:spAutoFit/>
            </a:bodyPr>
            <a:lstStyle/>
            <a:p>
              <a:pPr>
                <a:lnSpc>
                  <a:spcPts val="2300"/>
                </a:lnSpc>
              </a:pPr>
              <a:endParaRPr lang="en-US" altLang="zh-CN" sz="1400" dirty="0">
                <a:solidFill>
                  <a:srgbClr val="E7E6E6">
                    <a:lumMod val="50000"/>
                  </a:srgbClr>
                </a:solidFill>
                <a:cs typeface="+mn-ea"/>
                <a:sym typeface="+mn-lt"/>
              </a:endParaRPr>
            </a:p>
          </p:txBody>
        </p:sp>
      </p:grpSp>
      <p:sp>
        <p:nvSpPr>
          <p:cNvPr id="4" name="矩形 3">
            <a:extLst>
              <a:ext uri="{FF2B5EF4-FFF2-40B4-BE49-F238E27FC236}">
                <a16:creationId xmlns:a16="http://schemas.microsoft.com/office/drawing/2014/main" id="{AB9A0775-8DDC-4828-A55B-AD97E1809953}"/>
              </a:ext>
            </a:extLst>
          </p:cNvPr>
          <p:cNvSpPr/>
          <p:nvPr/>
        </p:nvSpPr>
        <p:spPr>
          <a:xfrm>
            <a:off x="334912" y="429745"/>
            <a:ext cx="7856004" cy="375231"/>
          </a:xfrm>
          <a:prstGeom prst="rect">
            <a:avLst/>
          </a:prstGeom>
        </p:spPr>
        <p:txBody>
          <a:bodyPr wrap="square">
            <a:spAutoFit/>
          </a:bodyPr>
          <a:lstStyle/>
          <a:p>
            <a:pPr>
              <a:lnSpc>
                <a:spcPts val="2300"/>
              </a:lnSpc>
            </a:pPr>
            <a:r>
              <a:rPr lang="en-US" altLang="zh-CN" dirty="0">
                <a:solidFill>
                  <a:srgbClr val="E7E6E6">
                    <a:lumMod val="50000"/>
                  </a:srgbClr>
                </a:solidFill>
                <a:cs typeface="+mn-ea"/>
                <a:sym typeface="+mn-lt"/>
              </a:rPr>
              <a:t> Q&amp;A Part1</a:t>
            </a:r>
          </a:p>
        </p:txBody>
      </p:sp>
      <p:pic>
        <p:nvPicPr>
          <p:cNvPr id="3" name="图片 2">
            <a:extLst>
              <a:ext uri="{FF2B5EF4-FFF2-40B4-BE49-F238E27FC236}">
                <a16:creationId xmlns:a16="http://schemas.microsoft.com/office/drawing/2014/main" id="{83880A5D-D6C3-4F91-A473-4F806906F4AD}"/>
              </a:ext>
            </a:extLst>
          </p:cNvPr>
          <p:cNvPicPr>
            <a:picLocks noChangeAspect="1"/>
          </p:cNvPicPr>
          <p:nvPr/>
        </p:nvPicPr>
        <p:blipFill>
          <a:blip r:embed="rId5"/>
          <a:stretch>
            <a:fillRect/>
          </a:stretch>
        </p:blipFill>
        <p:spPr>
          <a:xfrm>
            <a:off x="692726" y="2044690"/>
            <a:ext cx="10850436" cy="4756278"/>
          </a:xfrm>
          <a:prstGeom prst="rect">
            <a:avLst/>
          </a:prstGeom>
        </p:spPr>
      </p:pic>
      <p:sp>
        <p:nvSpPr>
          <p:cNvPr id="6" name="矩形 5">
            <a:extLst>
              <a:ext uri="{FF2B5EF4-FFF2-40B4-BE49-F238E27FC236}">
                <a16:creationId xmlns:a16="http://schemas.microsoft.com/office/drawing/2014/main" id="{217E74BB-C255-4635-9C2D-82398FB23C15}"/>
              </a:ext>
            </a:extLst>
          </p:cNvPr>
          <p:cNvSpPr/>
          <p:nvPr/>
        </p:nvSpPr>
        <p:spPr>
          <a:xfrm>
            <a:off x="3241964" y="4525818"/>
            <a:ext cx="5772727" cy="9144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3D77B947-2E30-45BE-91FD-615AFB776ED9}"/>
              </a:ext>
            </a:extLst>
          </p:cNvPr>
          <p:cNvSpPr/>
          <p:nvPr/>
        </p:nvSpPr>
        <p:spPr>
          <a:xfrm>
            <a:off x="5874327" y="6053024"/>
            <a:ext cx="831273" cy="74794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00EFAF72-657F-452E-AA03-5E833E5A1489}"/>
              </a:ext>
            </a:extLst>
          </p:cNvPr>
          <p:cNvSpPr txBox="1"/>
          <p:nvPr/>
        </p:nvSpPr>
        <p:spPr>
          <a:xfrm>
            <a:off x="1692546" y="447659"/>
            <a:ext cx="10397853" cy="2185214"/>
          </a:xfrm>
          <a:prstGeom prst="rect">
            <a:avLst/>
          </a:prstGeom>
          <a:noFill/>
        </p:spPr>
        <p:txBody>
          <a:bodyPr wrap="square" rtlCol="0">
            <a:spAutoFit/>
          </a:bodyPr>
          <a:lstStyle/>
          <a:p>
            <a:r>
              <a:rPr lang="en-US" altLang="zh-CN" sz="2800" dirty="0">
                <a:solidFill>
                  <a:srgbClr val="FF0000"/>
                </a:solidFill>
              </a:rPr>
              <a:t>1.Is the response time (from query submission till result shown) acceptable?</a:t>
            </a:r>
          </a:p>
          <a:p>
            <a:r>
              <a:rPr lang="en-US" altLang="zh-CN" sz="2000" b="1" dirty="0"/>
              <a:t>Actually, I think it is acceptable. The biggest data set(the whole data set of yelp) cost around 15~16min. Among them, the train process is long but quick actually(7min50s/3.6 millions reviews around 2.4GB); the predict is so fast(3.5min/2.4 millions reviews around1.5GB).</a:t>
            </a:r>
            <a:endParaRPr lang="zh-CN" altLang="en-US" sz="2000" b="1" dirty="0"/>
          </a:p>
        </p:txBody>
      </p:sp>
    </p:spTree>
    <p:extLst>
      <p:ext uri="{BB962C8B-B14F-4D97-AF65-F5344CB8AC3E}">
        <p14:creationId xmlns:p14="http://schemas.microsoft.com/office/powerpoint/2010/main" val="2950822793"/>
      </p:ext>
    </p:extLst>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34912" y="57032"/>
            <a:ext cx="3666174" cy="684027"/>
            <a:chOff x="349800" y="270568"/>
            <a:chExt cx="1486542" cy="513020"/>
          </a:xfrm>
        </p:grpSpPr>
        <p:sp>
          <p:nvSpPr>
            <p:cNvPr id="12" name="PA_文本框 1">
              <a:extLst>
                <a:ext uri="{FF2B5EF4-FFF2-40B4-BE49-F238E27FC236}">
                  <a16:creationId xmlns:a16="http://schemas.microsoft.com/office/drawing/2014/main" id="{95CA5390-EAD3-40A5-BF6F-C69AB99948CD}"/>
                </a:ext>
              </a:extLst>
            </p:cNvPr>
            <p:cNvSpPr txBox="1"/>
            <p:nvPr>
              <p:custDataLst>
                <p:tags r:id="rId1"/>
              </p:custDataLst>
            </p:nvPr>
          </p:nvSpPr>
          <p:spPr>
            <a:xfrm>
              <a:off x="349800" y="270568"/>
              <a:ext cx="1316205" cy="355963"/>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5.1. The key finding here</a:t>
              </a:r>
            </a:p>
          </p:txBody>
        </p:sp>
        <p:sp>
          <p:nvSpPr>
            <p:cNvPr id="14" name="PA_文本框 1">
              <a:extLst>
                <a:ext uri="{FF2B5EF4-FFF2-40B4-BE49-F238E27FC236}">
                  <a16:creationId xmlns:a16="http://schemas.microsoft.com/office/drawing/2014/main" id="{BA0F9515-D5AE-4BED-A481-29A81D6010FD}"/>
                </a:ext>
              </a:extLst>
            </p:cNvPr>
            <p:cNvSpPr txBox="1"/>
            <p:nvPr>
              <p:custDataLst>
                <p:tags r:id="rId2"/>
              </p:custDataLst>
            </p:nvPr>
          </p:nvSpPr>
          <p:spPr>
            <a:xfrm>
              <a:off x="349800" y="547081"/>
              <a:ext cx="1486542" cy="236507"/>
            </a:xfrm>
            <a:prstGeom prst="rect">
              <a:avLst/>
            </a:prstGeom>
            <a:noFill/>
          </p:spPr>
          <p:txBody>
            <a:bodyPr wrap="square" lIns="0" tIns="0" rIns="0" rtlCol="0">
              <a:spAutoFit/>
            </a:bodyPr>
            <a:lstStyle/>
            <a:p>
              <a:pPr>
                <a:lnSpc>
                  <a:spcPts val="2300"/>
                </a:lnSpc>
              </a:pPr>
              <a:endParaRPr lang="en-US" altLang="zh-CN" sz="1400" dirty="0">
                <a:solidFill>
                  <a:srgbClr val="E7E6E6">
                    <a:lumMod val="50000"/>
                  </a:srgbClr>
                </a:solidFill>
                <a:cs typeface="+mn-ea"/>
                <a:sym typeface="+mn-lt"/>
              </a:endParaRPr>
            </a:p>
          </p:txBody>
        </p:sp>
      </p:grpSp>
      <p:sp>
        <p:nvSpPr>
          <p:cNvPr id="4" name="矩形 3">
            <a:extLst>
              <a:ext uri="{FF2B5EF4-FFF2-40B4-BE49-F238E27FC236}">
                <a16:creationId xmlns:a16="http://schemas.microsoft.com/office/drawing/2014/main" id="{AB9A0775-8DDC-4828-A55B-AD97E1809953}"/>
              </a:ext>
            </a:extLst>
          </p:cNvPr>
          <p:cNvSpPr/>
          <p:nvPr/>
        </p:nvSpPr>
        <p:spPr>
          <a:xfrm>
            <a:off x="334912" y="429745"/>
            <a:ext cx="7856004" cy="375231"/>
          </a:xfrm>
          <a:prstGeom prst="rect">
            <a:avLst/>
          </a:prstGeom>
        </p:spPr>
        <p:txBody>
          <a:bodyPr wrap="square">
            <a:spAutoFit/>
          </a:bodyPr>
          <a:lstStyle/>
          <a:p>
            <a:pPr>
              <a:lnSpc>
                <a:spcPts val="2300"/>
              </a:lnSpc>
            </a:pPr>
            <a:r>
              <a:rPr lang="en-US" altLang="zh-CN" dirty="0">
                <a:solidFill>
                  <a:srgbClr val="E7E6E6">
                    <a:lumMod val="50000"/>
                  </a:srgbClr>
                </a:solidFill>
                <a:cs typeface="+mn-ea"/>
                <a:sym typeface="+mn-lt"/>
              </a:rPr>
              <a:t> Q&amp;A Part2</a:t>
            </a:r>
          </a:p>
        </p:txBody>
      </p:sp>
      <p:sp>
        <p:nvSpPr>
          <p:cNvPr id="7" name="文本框 6">
            <a:extLst>
              <a:ext uri="{FF2B5EF4-FFF2-40B4-BE49-F238E27FC236}">
                <a16:creationId xmlns:a16="http://schemas.microsoft.com/office/drawing/2014/main" id="{00EFAF72-657F-452E-AA03-5E833E5A1489}"/>
              </a:ext>
            </a:extLst>
          </p:cNvPr>
          <p:cNvSpPr txBox="1"/>
          <p:nvPr/>
        </p:nvSpPr>
        <p:spPr>
          <a:xfrm>
            <a:off x="196255" y="707534"/>
            <a:ext cx="11460036" cy="2000548"/>
          </a:xfrm>
          <a:prstGeom prst="rect">
            <a:avLst/>
          </a:prstGeom>
          <a:noFill/>
        </p:spPr>
        <p:txBody>
          <a:bodyPr wrap="square" rtlCol="0">
            <a:spAutoFit/>
          </a:bodyPr>
          <a:lstStyle/>
          <a:p>
            <a:r>
              <a:rPr lang="en-US" altLang="zh-CN" sz="2400" dirty="0">
                <a:solidFill>
                  <a:srgbClr val="FF0000"/>
                </a:solidFill>
              </a:rPr>
              <a:t>2.Which part of your system is the bottleneck?</a:t>
            </a:r>
          </a:p>
          <a:p>
            <a:r>
              <a:rPr lang="en-US" altLang="zh-CN" sz="2000" b="1" dirty="0"/>
              <a:t>As for the whole processing flow, I think the train part is still a little slowly, since we can find it may cost around 8 minutes to train this model while the iteration is 100. We ignore too many iterations to avoid the overfitted problems and the accuracy we get is from the outside the sample which is divided from the original dataset(40 percent).</a:t>
            </a:r>
          </a:p>
          <a:p>
            <a:r>
              <a:rPr lang="en-US" altLang="zh-CN" sz="2000" b="1" dirty="0"/>
              <a:t>As for some configurations, this problem will also be discussed in next question 3&amp;4.</a:t>
            </a:r>
            <a:endParaRPr lang="zh-CN" altLang="en-US" sz="2000" b="1" dirty="0"/>
          </a:p>
        </p:txBody>
      </p:sp>
      <p:sp>
        <p:nvSpPr>
          <p:cNvPr id="10" name="文本框 9">
            <a:extLst>
              <a:ext uri="{FF2B5EF4-FFF2-40B4-BE49-F238E27FC236}">
                <a16:creationId xmlns:a16="http://schemas.microsoft.com/office/drawing/2014/main" id="{11F755F7-11C1-4816-8F53-56AF7EA6AC2E}"/>
              </a:ext>
            </a:extLst>
          </p:cNvPr>
          <p:cNvSpPr txBox="1"/>
          <p:nvPr/>
        </p:nvSpPr>
        <p:spPr>
          <a:xfrm>
            <a:off x="196255" y="2685308"/>
            <a:ext cx="11460036" cy="2954655"/>
          </a:xfrm>
          <a:prstGeom prst="rect">
            <a:avLst/>
          </a:prstGeom>
          <a:noFill/>
        </p:spPr>
        <p:txBody>
          <a:bodyPr wrap="square" rtlCol="0">
            <a:spAutoFit/>
          </a:bodyPr>
          <a:lstStyle/>
          <a:p>
            <a:endParaRPr lang="en-US" altLang="zh-CN" sz="2400" dirty="0">
              <a:solidFill>
                <a:srgbClr val="FF0000"/>
              </a:solidFill>
            </a:endParaRPr>
          </a:p>
          <a:p>
            <a:endParaRPr lang="en-US" altLang="zh-CN" sz="2400" dirty="0">
              <a:solidFill>
                <a:srgbClr val="FF0000"/>
              </a:solidFill>
            </a:endParaRPr>
          </a:p>
          <a:p>
            <a:r>
              <a:rPr lang="en-US" altLang="zh-CN" sz="2400" dirty="0">
                <a:solidFill>
                  <a:srgbClr val="FF0000"/>
                </a:solidFill>
              </a:rPr>
              <a:t>3. How did you improve the execution speed?</a:t>
            </a:r>
          </a:p>
          <a:p>
            <a:r>
              <a:rPr lang="en-US" altLang="zh-CN" sz="2400" b="1" dirty="0"/>
              <a:t>3.1 Increase the number of execution from 2 to 8 to 10(10 looks no speeding).[See the next slider]</a:t>
            </a:r>
          </a:p>
          <a:p>
            <a:r>
              <a:rPr lang="en-US" altLang="zh-CN" sz="2400" b="1" dirty="0"/>
              <a:t>3.2 [Failed Operation]Increase the executor’s cores. [It still have just 9 cores are run after changing.]</a:t>
            </a:r>
          </a:p>
          <a:p>
            <a:endParaRPr lang="zh-CN" altLang="en-US" b="1" dirty="0"/>
          </a:p>
        </p:txBody>
      </p:sp>
    </p:spTree>
    <p:extLst>
      <p:ext uri="{BB962C8B-B14F-4D97-AF65-F5344CB8AC3E}">
        <p14:creationId xmlns:p14="http://schemas.microsoft.com/office/powerpoint/2010/main" val="6061199"/>
      </p:ext>
    </p:extLst>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34912" y="57032"/>
            <a:ext cx="3666174" cy="684027"/>
            <a:chOff x="349800" y="270568"/>
            <a:chExt cx="1486542" cy="513020"/>
          </a:xfrm>
        </p:grpSpPr>
        <p:sp>
          <p:nvSpPr>
            <p:cNvPr id="12" name="PA_文本框 1">
              <a:extLst>
                <a:ext uri="{FF2B5EF4-FFF2-40B4-BE49-F238E27FC236}">
                  <a16:creationId xmlns:a16="http://schemas.microsoft.com/office/drawing/2014/main" id="{95CA5390-EAD3-40A5-BF6F-C69AB99948CD}"/>
                </a:ext>
              </a:extLst>
            </p:cNvPr>
            <p:cNvSpPr txBox="1"/>
            <p:nvPr>
              <p:custDataLst>
                <p:tags r:id="rId1"/>
              </p:custDataLst>
            </p:nvPr>
          </p:nvSpPr>
          <p:spPr>
            <a:xfrm>
              <a:off x="349800" y="270568"/>
              <a:ext cx="1316205" cy="355963"/>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5.1. The key finding here</a:t>
              </a:r>
            </a:p>
          </p:txBody>
        </p:sp>
        <p:sp>
          <p:nvSpPr>
            <p:cNvPr id="14" name="PA_文本框 1">
              <a:extLst>
                <a:ext uri="{FF2B5EF4-FFF2-40B4-BE49-F238E27FC236}">
                  <a16:creationId xmlns:a16="http://schemas.microsoft.com/office/drawing/2014/main" id="{BA0F9515-D5AE-4BED-A481-29A81D6010FD}"/>
                </a:ext>
              </a:extLst>
            </p:cNvPr>
            <p:cNvSpPr txBox="1"/>
            <p:nvPr>
              <p:custDataLst>
                <p:tags r:id="rId2"/>
              </p:custDataLst>
            </p:nvPr>
          </p:nvSpPr>
          <p:spPr>
            <a:xfrm>
              <a:off x="349800" y="547081"/>
              <a:ext cx="1486542" cy="236507"/>
            </a:xfrm>
            <a:prstGeom prst="rect">
              <a:avLst/>
            </a:prstGeom>
            <a:noFill/>
          </p:spPr>
          <p:txBody>
            <a:bodyPr wrap="square" lIns="0" tIns="0" rIns="0" rtlCol="0">
              <a:spAutoFit/>
            </a:bodyPr>
            <a:lstStyle/>
            <a:p>
              <a:pPr>
                <a:lnSpc>
                  <a:spcPts val="2300"/>
                </a:lnSpc>
              </a:pPr>
              <a:endParaRPr lang="en-US" altLang="zh-CN" sz="1400" dirty="0">
                <a:solidFill>
                  <a:srgbClr val="E7E6E6">
                    <a:lumMod val="50000"/>
                  </a:srgbClr>
                </a:solidFill>
                <a:cs typeface="+mn-ea"/>
                <a:sym typeface="+mn-lt"/>
              </a:endParaRPr>
            </a:p>
          </p:txBody>
        </p:sp>
      </p:grpSp>
      <p:sp>
        <p:nvSpPr>
          <p:cNvPr id="5" name="Rectangle 4"/>
          <p:cNvSpPr/>
          <p:nvPr/>
        </p:nvSpPr>
        <p:spPr>
          <a:xfrm>
            <a:off x="334912" y="460057"/>
            <a:ext cx="3254417" cy="375231"/>
          </a:xfrm>
          <a:prstGeom prst="rect">
            <a:avLst/>
          </a:prstGeom>
        </p:spPr>
        <p:txBody>
          <a:bodyPr wrap="none">
            <a:spAutoFit/>
          </a:bodyPr>
          <a:lstStyle/>
          <a:p>
            <a:pPr>
              <a:lnSpc>
                <a:spcPts val="2300"/>
              </a:lnSpc>
            </a:pPr>
            <a:r>
              <a:rPr lang="en-US" altLang="zh-CN" dirty="0">
                <a:solidFill>
                  <a:srgbClr val="E7E6E6">
                    <a:lumMod val="50000"/>
                  </a:srgbClr>
                </a:solidFill>
                <a:cs typeface="+mn-ea"/>
                <a:sym typeface="+mn-lt"/>
              </a:rPr>
              <a:t>The attachment for answer 3.1 </a:t>
            </a:r>
          </a:p>
        </p:txBody>
      </p:sp>
      <p:sp>
        <p:nvSpPr>
          <p:cNvPr id="18" name="TextBox 1">
            <a:extLst>
              <a:ext uri="{FF2B5EF4-FFF2-40B4-BE49-F238E27FC236}">
                <a16:creationId xmlns:a16="http://schemas.microsoft.com/office/drawing/2014/main" id="{81A9943F-F76D-42B8-9A5E-460A03EF725C}"/>
              </a:ext>
            </a:extLst>
          </p:cNvPr>
          <p:cNvSpPr txBox="1"/>
          <p:nvPr/>
        </p:nvSpPr>
        <p:spPr>
          <a:xfrm>
            <a:off x="172471" y="1018760"/>
            <a:ext cx="1573202" cy="400110"/>
          </a:xfrm>
          <a:prstGeom prst="rect">
            <a:avLst/>
          </a:prstGeom>
          <a:solidFill>
            <a:schemeClr val="accent1">
              <a:lumMod val="60000"/>
              <a:lumOff val="40000"/>
            </a:schemeClr>
          </a:solidFill>
        </p:spPr>
        <p:txBody>
          <a:bodyPr wrap="square" rtlCol="0">
            <a:spAutoFit/>
          </a:bodyPr>
          <a:lstStyle/>
          <a:p>
            <a:r>
              <a:rPr lang="en-US" sz="2000" dirty="0"/>
              <a:t>10 executors</a:t>
            </a:r>
          </a:p>
        </p:txBody>
      </p:sp>
      <p:cxnSp>
        <p:nvCxnSpPr>
          <p:cNvPr id="24" name="Straight Arrow Connector 5">
            <a:extLst>
              <a:ext uri="{FF2B5EF4-FFF2-40B4-BE49-F238E27FC236}">
                <a16:creationId xmlns:a16="http://schemas.microsoft.com/office/drawing/2014/main" id="{B0583E55-6AF2-457A-8F01-5FE9053C938E}"/>
              </a:ext>
            </a:extLst>
          </p:cNvPr>
          <p:cNvCxnSpPr>
            <a:cxnSpLocks/>
          </p:cNvCxnSpPr>
          <p:nvPr/>
        </p:nvCxnSpPr>
        <p:spPr>
          <a:xfrm>
            <a:off x="1745673" y="1228169"/>
            <a:ext cx="885848"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8">
            <a:extLst>
              <a:ext uri="{FF2B5EF4-FFF2-40B4-BE49-F238E27FC236}">
                <a16:creationId xmlns:a16="http://schemas.microsoft.com/office/drawing/2014/main" id="{8D1F0EA7-88A5-4E80-AAF6-7E9F4F7C01DE}"/>
              </a:ext>
            </a:extLst>
          </p:cNvPr>
          <p:cNvSpPr txBox="1"/>
          <p:nvPr/>
        </p:nvSpPr>
        <p:spPr>
          <a:xfrm>
            <a:off x="2631521" y="915277"/>
            <a:ext cx="2821534" cy="707886"/>
          </a:xfrm>
          <a:prstGeom prst="rect">
            <a:avLst/>
          </a:prstGeom>
          <a:solidFill>
            <a:schemeClr val="accent1">
              <a:lumMod val="60000"/>
              <a:lumOff val="40000"/>
            </a:schemeClr>
          </a:solidFill>
        </p:spPr>
        <p:txBody>
          <a:bodyPr wrap="square" rtlCol="0">
            <a:spAutoFit/>
          </a:bodyPr>
          <a:lstStyle/>
          <a:p>
            <a:r>
              <a:rPr lang="en-US" sz="2000" dirty="0"/>
              <a:t>Execution time: 16 min</a:t>
            </a:r>
          </a:p>
          <a:p>
            <a:r>
              <a:rPr lang="en-US" sz="2000" dirty="0"/>
              <a:t>Stage: 109 jobs</a:t>
            </a:r>
          </a:p>
        </p:txBody>
      </p:sp>
      <p:sp>
        <p:nvSpPr>
          <p:cNvPr id="27" name="TextBox 1">
            <a:extLst>
              <a:ext uri="{FF2B5EF4-FFF2-40B4-BE49-F238E27FC236}">
                <a16:creationId xmlns:a16="http://schemas.microsoft.com/office/drawing/2014/main" id="{A0C81681-F8E6-4D2E-AC66-AC1BC0834BE9}"/>
              </a:ext>
            </a:extLst>
          </p:cNvPr>
          <p:cNvSpPr txBox="1"/>
          <p:nvPr/>
        </p:nvSpPr>
        <p:spPr>
          <a:xfrm>
            <a:off x="5865535" y="291237"/>
            <a:ext cx="1441763" cy="400110"/>
          </a:xfrm>
          <a:prstGeom prst="rect">
            <a:avLst/>
          </a:prstGeom>
          <a:solidFill>
            <a:schemeClr val="accent1">
              <a:lumMod val="60000"/>
              <a:lumOff val="40000"/>
            </a:schemeClr>
          </a:solidFill>
        </p:spPr>
        <p:txBody>
          <a:bodyPr wrap="square" rtlCol="0">
            <a:spAutoFit/>
          </a:bodyPr>
          <a:lstStyle/>
          <a:p>
            <a:r>
              <a:rPr lang="en-US" sz="2000" dirty="0"/>
              <a:t>8 executors</a:t>
            </a:r>
          </a:p>
        </p:txBody>
      </p:sp>
      <p:cxnSp>
        <p:nvCxnSpPr>
          <p:cNvPr id="28" name="Straight Arrow Connector 5">
            <a:extLst>
              <a:ext uri="{FF2B5EF4-FFF2-40B4-BE49-F238E27FC236}">
                <a16:creationId xmlns:a16="http://schemas.microsoft.com/office/drawing/2014/main" id="{5FF24940-DD3C-4355-ABD0-0EE262D02837}"/>
              </a:ext>
            </a:extLst>
          </p:cNvPr>
          <p:cNvCxnSpPr/>
          <p:nvPr/>
        </p:nvCxnSpPr>
        <p:spPr>
          <a:xfrm flipV="1">
            <a:off x="7307298" y="478771"/>
            <a:ext cx="817685" cy="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8">
            <a:extLst>
              <a:ext uri="{FF2B5EF4-FFF2-40B4-BE49-F238E27FC236}">
                <a16:creationId xmlns:a16="http://schemas.microsoft.com/office/drawing/2014/main" id="{41199E67-B6F6-403C-8873-FA8CBC923DFA}"/>
              </a:ext>
            </a:extLst>
          </p:cNvPr>
          <p:cNvSpPr txBox="1"/>
          <p:nvPr/>
        </p:nvSpPr>
        <p:spPr>
          <a:xfrm>
            <a:off x="8190916" y="207391"/>
            <a:ext cx="2821534" cy="707886"/>
          </a:xfrm>
          <a:prstGeom prst="rect">
            <a:avLst/>
          </a:prstGeom>
          <a:solidFill>
            <a:schemeClr val="accent1">
              <a:lumMod val="60000"/>
              <a:lumOff val="40000"/>
            </a:schemeClr>
          </a:solidFill>
        </p:spPr>
        <p:txBody>
          <a:bodyPr wrap="square" rtlCol="0">
            <a:spAutoFit/>
          </a:bodyPr>
          <a:lstStyle/>
          <a:p>
            <a:r>
              <a:rPr lang="en-US" sz="2000" dirty="0"/>
              <a:t>Execution time: 16 min</a:t>
            </a:r>
          </a:p>
          <a:p>
            <a:r>
              <a:rPr lang="en-US" sz="2000" dirty="0"/>
              <a:t>Stage: 109 jobs</a:t>
            </a:r>
          </a:p>
        </p:txBody>
      </p:sp>
      <p:pic>
        <p:nvPicPr>
          <p:cNvPr id="4" name="图片 3">
            <a:extLst>
              <a:ext uri="{FF2B5EF4-FFF2-40B4-BE49-F238E27FC236}">
                <a16:creationId xmlns:a16="http://schemas.microsoft.com/office/drawing/2014/main" id="{2F98E422-B68E-411D-B34A-32B83960A11D}"/>
              </a:ext>
            </a:extLst>
          </p:cNvPr>
          <p:cNvPicPr>
            <a:picLocks noChangeAspect="1"/>
          </p:cNvPicPr>
          <p:nvPr/>
        </p:nvPicPr>
        <p:blipFill>
          <a:blip r:embed="rId5"/>
          <a:stretch>
            <a:fillRect/>
          </a:stretch>
        </p:blipFill>
        <p:spPr>
          <a:xfrm>
            <a:off x="839859" y="1846350"/>
            <a:ext cx="3781425" cy="3705225"/>
          </a:xfrm>
          <a:prstGeom prst="rect">
            <a:avLst/>
          </a:prstGeom>
        </p:spPr>
      </p:pic>
      <p:pic>
        <p:nvPicPr>
          <p:cNvPr id="6" name="图片 5">
            <a:extLst>
              <a:ext uri="{FF2B5EF4-FFF2-40B4-BE49-F238E27FC236}">
                <a16:creationId xmlns:a16="http://schemas.microsoft.com/office/drawing/2014/main" id="{0DEEB97B-AD70-4FFA-A8CC-3D9E360C4946}"/>
              </a:ext>
            </a:extLst>
          </p:cNvPr>
          <p:cNvPicPr>
            <a:picLocks noChangeAspect="1"/>
          </p:cNvPicPr>
          <p:nvPr/>
        </p:nvPicPr>
        <p:blipFill>
          <a:blip r:embed="rId6"/>
          <a:stretch>
            <a:fillRect/>
          </a:stretch>
        </p:blipFill>
        <p:spPr>
          <a:xfrm>
            <a:off x="6121735" y="980666"/>
            <a:ext cx="3668337" cy="2682686"/>
          </a:xfrm>
          <a:prstGeom prst="rect">
            <a:avLst/>
          </a:prstGeom>
        </p:spPr>
        <p:style>
          <a:lnRef idx="2">
            <a:schemeClr val="accent2"/>
          </a:lnRef>
          <a:fillRef idx="1">
            <a:schemeClr val="lt1"/>
          </a:fillRef>
          <a:effectRef idx="0">
            <a:schemeClr val="accent2"/>
          </a:effectRef>
          <a:fontRef idx="minor">
            <a:schemeClr val="dk1"/>
          </a:fontRef>
        </p:style>
      </p:pic>
      <p:sp>
        <p:nvSpPr>
          <p:cNvPr id="9" name="矩形 8">
            <a:extLst>
              <a:ext uri="{FF2B5EF4-FFF2-40B4-BE49-F238E27FC236}">
                <a16:creationId xmlns:a16="http://schemas.microsoft.com/office/drawing/2014/main" id="{BA40D512-678E-41CE-B68D-6051FFFE621F}"/>
              </a:ext>
            </a:extLst>
          </p:cNvPr>
          <p:cNvSpPr/>
          <p:nvPr/>
        </p:nvSpPr>
        <p:spPr>
          <a:xfrm>
            <a:off x="6677891" y="1834606"/>
            <a:ext cx="480568" cy="526472"/>
          </a:xfrm>
          <a:prstGeom prst="rect">
            <a:avLst/>
          </a:prstGeom>
          <a:noFill/>
          <a:ln w="1905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30" name="TextBox 3">
            <a:extLst>
              <a:ext uri="{FF2B5EF4-FFF2-40B4-BE49-F238E27FC236}">
                <a16:creationId xmlns:a16="http://schemas.microsoft.com/office/drawing/2014/main" id="{5A64E620-9CE8-44D8-9EA8-448C9BB649A4}"/>
              </a:ext>
            </a:extLst>
          </p:cNvPr>
          <p:cNvSpPr txBox="1"/>
          <p:nvPr/>
        </p:nvSpPr>
        <p:spPr>
          <a:xfrm>
            <a:off x="7307298" y="1709527"/>
            <a:ext cx="4466492" cy="461665"/>
          </a:xfrm>
          <a:prstGeom prst="rect">
            <a:avLst/>
          </a:prstGeom>
          <a:solidFill>
            <a:schemeClr val="accent6">
              <a:lumMod val="60000"/>
              <a:lumOff val="40000"/>
            </a:schemeClr>
          </a:solidFill>
        </p:spPr>
        <p:txBody>
          <a:bodyPr wrap="square" rtlCol="0">
            <a:spAutoFit/>
          </a:bodyPr>
          <a:lstStyle/>
          <a:p>
            <a:r>
              <a:rPr lang="en-US" sz="2400" dirty="0">
                <a:solidFill>
                  <a:schemeClr val="accent2">
                    <a:lumMod val="75000"/>
                  </a:schemeClr>
                </a:solidFill>
              </a:rPr>
              <a:t>Same result with 10 executors! </a:t>
            </a:r>
          </a:p>
        </p:txBody>
      </p:sp>
      <p:sp>
        <p:nvSpPr>
          <p:cNvPr id="31" name="TextBox 1">
            <a:extLst>
              <a:ext uri="{FF2B5EF4-FFF2-40B4-BE49-F238E27FC236}">
                <a16:creationId xmlns:a16="http://schemas.microsoft.com/office/drawing/2014/main" id="{E4FE39B2-71DC-4EC9-B3CB-CFBE617E3E9A}"/>
              </a:ext>
            </a:extLst>
          </p:cNvPr>
          <p:cNvSpPr txBox="1"/>
          <p:nvPr/>
        </p:nvSpPr>
        <p:spPr>
          <a:xfrm>
            <a:off x="5281246" y="3698963"/>
            <a:ext cx="1441763" cy="400110"/>
          </a:xfrm>
          <a:prstGeom prst="rect">
            <a:avLst/>
          </a:prstGeom>
          <a:solidFill>
            <a:schemeClr val="accent1">
              <a:lumMod val="60000"/>
              <a:lumOff val="40000"/>
            </a:schemeClr>
          </a:solidFill>
        </p:spPr>
        <p:txBody>
          <a:bodyPr wrap="square" rtlCol="0">
            <a:spAutoFit/>
          </a:bodyPr>
          <a:lstStyle/>
          <a:p>
            <a:r>
              <a:rPr lang="en-US" sz="2000" dirty="0"/>
              <a:t>5 executors</a:t>
            </a:r>
          </a:p>
        </p:txBody>
      </p:sp>
      <p:cxnSp>
        <p:nvCxnSpPr>
          <p:cNvPr id="32" name="Straight Arrow Connector 5">
            <a:extLst>
              <a:ext uri="{FF2B5EF4-FFF2-40B4-BE49-F238E27FC236}">
                <a16:creationId xmlns:a16="http://schemas.microsoft.com/office/drawing/2014/main" id="{E006FE3E-8781-482D-A82C-63EAF81FB2F5}"/>
              </a:ext>
            </a:extLst>
          </p:cNvPr>
          <p:cNvCxnSpPr/>
          <p:nvPr/>
        </p:nvCxnSpPr>
        <p:spPr>
          <a:xfrm flipV="1">
            <a:off x="6677891" y="3960546"/>
            <a:ext cx="817685" cy="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B477CD99-0BC6-4C74-BD90-5F4BB9393C1F}"/>
              </a:ext>
            </a:extLst>
          </p:cNvPr>
          <p:cNvPicPr>
            <a:picLocks noChangeAspect="1"/>
          </p:cNvPicPr>
          <p:nvPr/>
        </p:nvPicPr>
        <p:blipFill>
          <a:blip r:embed="rId7"/>
          <a:stretch>
            <a:fillRect/>
          </a:stretch>
        </p:blipFill>
        <p:spPr>
          <a:xfrm>
            <a:off x="6096000" y="4107553"/>
            <a:ext cx="3034266" cy="2973056"/>
          </a:xfrm>
          <a:prstGeom prst="rect">
            <a:avLst/>
          </a:prstGeom>
        </p:spPr>
      </p:pic>
      <p:sp>
        <p:nvSpPr>
          <p:cNvPr id="34" name="矩形 33">
            <a:extLst>
              <a:ext uri="{FF2B5EF4-FFF2-40B4-BE49-F238E27FC236}">
                <a16:creationId xmlns:a16="http://schemas.microsoft.com/office/drawing/2014/main" id="{D72BA557-BB84-4CFC-9F32-82348F9723EC}"/>
              </a:ext>
            </a:extLst>
          </p:cNvPr>
          <p:cNvSpPr/>
          <p:nvPr/>
        </p:nvSpPr>
        <p:spPr>
          <a:xfrm>
            <a:off x="6586416" y="4739443"/>
            <a:ext cx="480568" cy="526472"/>
          </a:xfrm>
          <a:prstGeom prst="rect">
            <a:avLst/>
          </a:prstGeom>
          <a:noFill/>
          <a:ln w="1905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33" name="TextBox 8">
            <a:extLst>
              <a:ext uri="{FF2B5EF4-FFF2-40B4-BE49-F238E27FC236}">
                <a16:creationId xmlns:a16="http://schemas.microsoft.com/office/drawing/2014/main" id="{6F57F5EF-1DD3-4B58-93B9-2301A7040E3E}"/>
              </a:ext>
            </a:extLst>
          </p:cNvPr>
          <p:cNvSpPr txBox="1"/>
          <p:nvPr/>
        </p:nvSpPr>
        <p:spPr>
          <a:xfrm>
            <a:off x="7495576" y="3606603"/>
            <a:ext cx="4070840" cy="707886"/>
          </a:xfrm>
          <a:prstGeom prst="rect">
            <a:avLst/>
          </a:prstGeom>
          <a:solidFill>
            <a:schemeClr val="accent1">
              <a:lumMod val="60000"/>
              <a:lumOff val="40000"/>
            </a:schemeClr>
          </a:solidFill>
        </p:spPr>
        <p:txBody>
          <a:bodyPr wrap="square" rtlCol="0">
            <a:spAutoFit/>
          </a:bodyPr>
          <a:lstStyle/>
          <a:p>
            <a:r>
              <a:rPr lang="en-US" sz="2000" dirty="0"/>
              <a:t>Execution time: 27 min</a:t>
            </a:r>
          </a:p>
          <a:p>
            <a:r>
              <a:rPr lang="en-US" sz="2000" dirty="0"/>
              <a:t>Stage: 109 jobs</a:t>
            </a:r>
          </a:p>
        </p:txBody>
      </p:sp>
    </p:spTree>
    <p:extLst>
      <p:ext uri="{BB962C8B-B14F-4D97-AF65-F5344CB8AC3E}">
        <p14:creationId xmlns:p14="http://schemas.microsoft.com/office/powerpoint/2010/main" val="1235874913"/>
      </p:ext>
    </p:extLst>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34912" y="57032"/>
            <a:ext cx="3666174" cy="684027"/>
            <a:chOff x="349800" y="270568"/>
            <a:chExt cx="1486542" cy="513020"/>
          </a:xfrm>
        </p:grpSpPr>
        <p:sp>
          <p:nvSpPr>
            <p:cNvPr id="12" name="PA_文本框 1">
              <a:extLst>
                <a:ext uri="{FF2B5EF4-FFF2-40B4-BE49-F238E27FC236}">
                  <a16:creationId xmlns:a16="http://schemas.microsoft.com/office/drawing/2014/main" id="{95CA5390-EAD3-40A5-BF6F-C69AB99948CD}"/>
                </a:ext>
              </a:extLst>
            </p:cNvPr>
            <p:cNvSpPr txBox="1"/>
            <p:nvPr>
              <p:custDataLst>
                <p:tags r:id="rId1"/>
              </p:custDataLst>
            </p:nvPr>
          </p:nvSpPr>
          <p:spPr>
            <a:xfrm>
              <a:off x="349800" y="270568"/>
              <a:ext cx="1316205" cy="355963"/>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5.1. The key finding here</a:t>
              </a:r>
            </a:p>
          </p:txBody>
        </p:sp>
        <p:sp>
          <p:nvSpPr>
            <p:cNvPr id="14" name="PA_文本框 1">
              <a:extLst>
                <a:ext uri="{FF2B5EF4-FFF2-40B4-BE49-F238E27FC236}">
                  <a16:creationId xmlns:a16="http://schemas.microsoft.com/office/drawing/2014/main" id="{BA0F9515-D5AE-4BED-A481-29A81D6010FD}"/>
                </a:ext>
              </a:extLst>
            </p:cNvPr>
            <p:cNvSpPr txBox="1"/>
            <p:nvPr>
              <p:custDataLst>
                <p:tags r:id="rId2"/>
              </p:custDataLst>
            </p:nvPr>
          </p:nvSpPr>
          <p:spPr>
            <a:xfrm>
              <a:off x="349800" y="547081"/>
              <a:ext cx="1486542" cy="236507"/>
            </a:xfrm>
            <a:prstGeom prst="rect">
              <a:avLst/>
            </a:prstGeom>
            <a:noFill/>
          </p:spPr>
          <p:txBody>
            <a:bodyPr wrap="square" lIns="0" tIns="0" rIns="0" rtlCol="0">
              <a:spAutoFit/>
            </a:bodyPr>
            <a:lstStyle/>
            <a:p>
              <a:pPr>
                <a:lnSpc>
                  <a:spcPts val="2300"/>
                </a:lnSpc>
              </a:pPr>
              <a:endParaRPr lang="en-US" altLang="zh-CN" sz="1400" dirty="0">
                <a:solidFill>
                  <a:srgbClr val="E7E6E6">
                    <a:lumMod val="50000"/>
                  </a:srgbClr>
                </a:solidFill>
                <a:cs typeface="+mn-ea"/>
                <a:sym typeface="+mn-lt"/>
              </a:endParaRPr>
            </a:p>
          </p:txBody>
        </p:sp>
      </p:grpSp>
      <p:sp>
        <p:nvSpPr>
          <p:cNvPr id="4" name="矩形 3">
            <a:extLst>
              <a:ext uri="{FF2B5EF4-FFF2-40B4-BE49-F238E27FC236}">
                <a16:creationId xmlns:a16="http://schemas.microsoft.com/office/drawing/2014/main" id="{AB9A0775-8DDC-4828-A55B-AD97E1809953}"/>
              </a:ext>
            </a:extLst>
          </p:cNvPr>
          <p:cNvSpPr/>
          <p:nvPr/>
        </p:nvSpPr>
        <p:spPr>
          <a:xfrm>
            <a:off x="334912" y="429745"/>
            <a:ext cx="7856004" cy="375231"/>
          </a:xfrm>
          <a:prstGeom prst="rect">
            <a:avLst/>
          </a:prstGeom>
        </p:spPr>
        <p:txBody>
          <a:bodyPr wrap="square">
            <a:spAutoFit/>
          </a:bodyPr>
          <a:lstStyle/>
          <a:p>
            <a:pPr>
              <a:lnSpc>
                <a:spcPts val="2300"/>
              </a:lnSpc>
            </a:pPr>
            <a:r>
              <a:rPr lang="en-US" altLang="zh-CN" dirty="0">
                <a:solidFill>
                  <a:srgbClr val="E7E6E6">
                    <a:lumMod val="50000"/>
                  </a:srgbClr>
                </a:solidFill>
                <a:cs typeface="+mn-ea"/>
                <a:sym typeface="+mn-lt"/>
              </a:rPr>
              <a:t> Q&amp;A Part3</a:t>
            </a:r>
          </a:p>
        </p:txBody>
      </p:sp>
      <p:sp>
        <p:nvSpPr>
          <p:cNvPr id="7" name="文本框 6">
            <a:extLst>
              <a:ext uri="{FF2B5EF4-FFF2-40B4-BE49-F238E27FC236}">
                <a16:creationId xmlns:a16="http://schemas.microsoft.com/office/drawing/2014/main" id="{00EFAF72-657F-452E-AA03-5E833E5A1489}"/>
              </a:ext>
            </a:extLst>
          </p:cNvPr>
          <p:cNvSpPr txBox="1"/>
          <p:nvPr/>
        </p:nvSpPr>
        <p:spPr>
          <a:xfrm>
            <a:off x="196255" y="1474152"/>
            <a:ext cx="11460036" cy="2308324"/>
          </a:xfrm>
          <a:prstGeom prst="rect">
            <a:avLst/>
          </a:prstGeom>
          <a:noFill/>
        </p:spPr>
        <p:txBody>
          <a:bodyPr wrap="square" rtlCol="0">
            <a:spAutoFit/>
          </a:bodyPr>
          <a:lstStyle/>
          <a:p>
            <a:r>
              <a:rPr lang="en-US" altLang="zh-CN" sz="2400" dirty="0">
                <a:solidFill>
                  <a:srgbClr val="FF0000"/>
                </a:solidFill>
              </a:rPr>
              <a:t>4.</a:t>
            </a:r>
            <a:r>
              <a:rPr lang="en-US" altLang="zh-CN" sz="2000" dirty="0">
                <a:solidFill>
                  <a:srgbClr val="FF0000"/>
                </a:solidFill>
              </a:rPr>
              <a:t> </a:t>
            </a:r>
            <a:r>
              <a:rPr lang="en-US" altLang="zh-CN" sz="2400" dirty="0">
                <a:solidFill>
                  <a:srgbClr val="FF0000"/>
                </a:solidFill>
              </a:rPr>
              <a:t>Did you reconfigure the software system (Xen/Hadoop/Spark), rewrite</a:t>
            </a:r>
          </a:p>
          <a:p>
            <a:r>
              <a:rPr lang="en-US" altLang="zh-CN" sz="2400" dirty="0">
                <a:solidFill>
                  <a:srgbClr val="FF0000"/>
                </a:solidFill>
              </a:rPr>
              <a:t>some of the Spark code, or redesign the algorithms</a:t>
            </a:r>
          </a:p>
          <a:p>
            <a:r>
              <a:rPr lang="en-US" altLang="zh-CN" sz="2400" b="1" dirty="0"/>
              <a:t>4.1 We change some spark code, and add a LR algorithm &amp; do some parameter optimization. [As showed in 3.2.2 key functions]</a:t>
            </a:r>
          </a:p>
          <a:p>
            <a:r>
              <a:rPr lang="en-US" altLang="zh-CN" sz="2400" b="1" dirty="0"/>
              <a:t>4.2 Change the executor memory and driver memory to 5G.[As showed in 3.1 Configuration Design.] </a:t>
            </a:r>
            <a:endParaRPr lang="zh-CN" altLang="en-US" sz="2400" b="1" dirty="0"/>
          </a:p>
        </p:txBody>
      </p:sp>
    </p:spTree>
    <p:extLst>
      <p:ext uri="{BB962C8B-B14F-4D97-AF65-F5344CB8AC3E}">
        <p14:creationId xmlns:p14="http://schemas.microsoft.com/office/powerpoint/2010/main" val="3741809203"/>
      </p:ext>
    </p:extLst>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34912" y="57032"/>
            <a:ext cx="3666174" cy="684027"/>
            <a:chOff x="349800" y="270568"/>
            <a:chExt cx="1486542" cy="513020"/>
          </a:xfrm>
        </p:grpSpPr>
        <p:sp>
          <p:nvSpPr>
            <p:cNvPr id="12" name="PA_文本框 1">
              <a:extLst>
                <a:ext uri="{FF2B5EF4-FFF2-40B4-BE49-F238E27FC236}">
                  <a16:creationId xmlns:a16="http://schemas.microsoft.com/office/drawing/2014/main" id="{95CA5390-EAD3-40A5-BF6F-C69AB99948CD}"/>
                </a:ext>
              </a:extLst>
            </p:cNvPr>
            <p:cNvSpPr txBox="1"/>
            <p:nvPr>
              <p:custDataLst>
                <p:tags r:id="rId1"/>
              </p:custDataLst>
            </p:nvPr>
          </p:nvSpPr>
          <p:spPr>
            <a:xfrm>
              <a:off x="349800" y="270568"/>
              <a:ext cx="1004866" cy="355963"/>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5.2. Result Analysis</a:t>
              </a:r>
            </a:p>
          </p:txBody>
        </p:sp>
        <p:sp>
          <p:nvSpPr>
            <p:cNvPr id="14" name="PA_文本框 1">
              <a:extLst>
                <a:ext uri="{FF2B5EF4-FFF2-40B4-BE49-F238E27FC236}">
                  <a16:creationId xmlns:a16="http://schemas.microsoft.com/office/drawing/2014/main" id="{BA0F9515-D5AE-4BED-A481-29A81D6010FD}"/>
                </a:ext>
              </a:extLst>
            </p:cNvPr>
            <p:cNvSpPr txBox="1"/>
            <p:nvPr>
              <p:custDataLst>
                <p:tags r:id="rId2"/>
              </p:custDataLst>
            </p:nvPr>
          </p:nvSpPr>
          <p:spPr>
            <a:xfrm>
              <a:off x="349800" y="547081"/>
              <a:ext cx="1486542" cy="236507"/>
            </a:xfrm>
            <a:prstGeom prst="rect">
              <a:avLst/>
            </a:prstGeom>
            <a:noFill/>
          </p:spPr>
          <p:txBody>
            <a:bodyPr wrap="square" lIns="0" tIns="0" rIns="0" rtlCol="0">
              <a:spAutoFit/>
            </a:bodyPr>
            <a:lstStyle/>
            <a:p>
              <a:pPr>
                <a:lnSpc>
                  <a:spcPts val="2300"/>
                </a:lnSpc>
              </a:pPr>
              <a:endParaRPr lang="en-US" altLang="zh-CN" sz="1400" dirty="0">
                <a:solidFill>
                  <a:srgbClr val="E7E6E6">
                    <a:lumMod val="50000"/>
                  </a:srgbClr>
                </a:solidFill>
                <a:cs typeface="+mn-ea"/>
                <a:sym typeface="+mn-lt"/>
              </a:endParaRPr>
            </a:p>
          </p:txBody>
        </p:sp>
      </p:grpSp>
      <p:sp>
        <p:nvSpPr>
          <p:cNvPr id="4" name="矩形 3">
            <a:extLst>
              <a:ext uri="{FF2B5EF4-FFF2-40B4-BE49-F238E27FC236}">
                <a16:creationId xmlns:a16="http://schemas.microsoft.com/office/drawing/2014/main" id="{AB9A0775-8DDC-4828-A55B-AD97E1809953}"/>
              </a:ext>
            </a:extLst>
          </p:cNvPr>
          <p:cNvSpPr/>
          <p:nvPr/>
        </p:nvSpPr>
        <p:spPr>
          <a:xfrm>
            <a:off x="334912" y="429745"/>
            <a:ext cx="7856004" cy="375231"/>
          </a:xfrm>
          <a:prstGeom prst="rect">
            <a:avLst/>
          </a:prstGeom>
        </p:spPr>
        <p:txBody>
          <a:bodyPr wrap="square">
            <a:spAutoFit/>
          </a:bodyPr>
          <a:lstStyle/>
          <a:p>
            <a:pPr>
              <a:lnSpc>
                <a:spcPts val="2300"/>
              </a:lnSpc>
            </a:pPr>
            <a:r>
              <a:rPr lang="en-US" altLang="zh-CN" dirty="0">
                <a:solidFill>
                  <a:srgbClr val="E7E6E6">
                    <a:lumMod val="50000"/>
                  </a:srgbClr>
                </a:solidFill>
                <a:cs typeface="+mn-ea"/>
                <a:sym typeface="+mn-lt"/>
              </a:rPr>
              <a:t>5.2.1 Comparison </a:t>
            </a:r>
          </a:p>
        </p:txBody>
      </p:sp>
      <p:graphicFrame>
        <p:nvGraphicFramePr>
          <p:cNvPr id="7" name="表格 6">
            <a:extLst>
              <a:ext uri="{FF2B5EF4-FFF2-40B4-BE49-F238E27FC236}">
                <a16:creationId xmlns:a16="http://schemas.microsoft.com/office/drawing/2014/main" id="{E877BE25-F866-4B6F-BC88-4F54A1544BD3}"/>
              </a:ext>
            </a:extLst>
          </p:cNvPr>
          <p:cNvGraphicFramePr>
            <a:graphicFrameLocks noGrp="1"/>
          </p:cNvGraphicFramePr>
          <p:nvPr>
            <p:extLst>
              <p:ext uri="{D42A27DB-BD31-4B8C-83A1-F6EECF244321}">
                <p14:modId xmlns:p14="http://schemas.microsoft.com/office/powerpoint/2010/main" val="570190264"/>
              </p:ext>
            </p:extLst>
          </p:nvPr>
        </p:nvGraphicFramePr>
        <p:xfrm>
          <a:off x="1699491" y="1177689"/>
          <a:ext cx="8128000" cy="2966720"/>
        </p:xfrm>
        <a:graphic>
          <a:graphicData uri="http://schemas.openxmlformats.org/drawingml/2006/table">
            <a:tbl>
              <a:tblPr firstRow="1" bandRow="1">
                <a:tableStyleId>{5C22544A-7EE6-4342-B048-85BDC9FD1C3A}</a:tableStyleId>
              </a:tblPr>
              <a:tblGrid>
                <a:gridCol w="3829112">
                  <a:extLst>
                    <a:ext uri="{9D8B030D-6E8A-4147-A177-3AD203B41FA5}">
                      <a16:colId xmlns:a16="http://schemas.microsoft.com/office/drawing/2014/main" val="731118762"/>
                    </a:ext>
                  </a:extLst>
                </a:gridCol>
                <a:gridCol w="1556912">
                  <a:extLst>
                    <a:ext uri="{9D8B030D-6E8A-4147-A177-3AD203B41FA5}">
                      <a16:colId xmlns:a16="http://schemas.microsoft.com/office/drawing/2014/main" val="3017404516"/>
                    </a:ext>
                  </a:extLst>
                </a:gridCol>
                <a:gridCol w="2741976">
                  <a:extLst>
                    <a:ext uri="{9D8B030D-6E8A-4147-A177-3AD203B41FA5}">
                      <a16:colId xmlns:a16="http://schemas.microsoft.com/office/drawing/2014/main" val="3953586945"/>
                    </a:ext>
                  </a:extLst>
                </a:gridCol>
              </a:tblGrid>
              <a:tr h="370840">
                <a:tc>
                  <a:txBody>
                    <a:bodyPr/>
                    <a:lstStyle/>
                    <a:p>
                      <a:pPr algn="ctr"/>
                      <a:r>
                        <a:rPr lang="en-US" altLang="zh-CN" dirty="0"/>
                        <a:t>Algorithm</a:t>
                      </a:r>
                      <a:endParaRPr lang="zh-CN" altLang="en-US" dirty="0"/>
                    </a:p>
                  </a:txBody>
                  <a:tcPr anchor="ctr"/>
                </a:tc>
                <a:tc>
                  <a:txBody>
                    <a:bodyPr/>
                    <a:lstStyle/>
                    <a:p>
                      <a:pPr algn="ctr"/>
                      <a:r>
                        <a:rPr lang="en-US" altLang="zh-CN" dirty="0"/>
                        <a:t>Accuracy</a:t>
                      </a:r>
                      <a:endParaRPr lang="zh-CN" altLang="en-US" dirty="0"/>
                    </a:p>
                  </a:txBody>
                  <a:tcPr anchor="ctr"/>
                </a:tc>
                <a:tc>
                  <a:txBody>
                    <a:bodyPr/>
                    <a:lstStyle/>
                    <a:p>
                      <a:pPr algn="ctr"/>
                      <a:r>
                        <a:rPr lang="en-US" altLang="zh-CN" dirty="0"/>
                        <a:t>Execution Time</a:t>
                      </a:r>
                      <a:endParaRPr lang="zh-CN" altLang="en-US" dirty="0"/>
                    </a:p>
                  </a:txBody>
                  <a:tcPr anchor="ctr"/>
                </a:tc>
                <a:extLst>
                  <a:ext uri="{0D108BD9-81ED-4DB2-BD59-A6C34878D82A}">
                    <a16:rowId xmlns:a16="http://schemas.microsoft.com/office/drawing/2014/main" val="372148388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SVM (100 iterations)</a:t>
                      </a:r>
                      <a:endParaRPr lang="zh-CN" altLang="en-US" dirty="0"/>
                    </a:p>
                  </a:txBody>
                  <a:tcPr anchor="ctr"/>
                </a:tc>
                <a:tc>
                  <a:txBody>
                    <a:bodyPr/>
                    <a:lstStyle/>
                    <a:p>
                      <a:pPr algn="ctr"/>
                      <a:r>
                        <a:rPr lang="en-US" altLang="zh-CN" dirty="0"/>
                        <a:t>0.897803</a:t>
                      </a:r>
                      <a:endParaRPr lang="zh-CN" altLang="en-US" dirty="0"/>
                    </a:p>
                  </a:txBody>
                  <a:tcPr anchor="ctr"/>
                </a:tc>
                <a:tc>
                  <a:txBody>
                    <a:bodyPr/>
                    <a:lstStyle/>
                    <a:p>
                      <a:pPr algn="ctr"/>
                      <a:r>
                        <a:rPr lang="en-US" altLang="zh-CN" dirty="0"/>
                        <a:t>16min</a:t>
                      </a:r>
                      <a:endParaRPr lang="zh-CN" altLang="en-US" dirty="0"/>
                    </a:p>
                  </a:txBody>
                  <a:tcPr anchor="ctr"/>
                </a:tc>
                <a:extLst>
                  <a:ext uri="{0D108BD9-81ED-4DB2-BD59-A6C34878D82A}">
                    <a16:rowId xmlns:a16="http://schemas.microsoft.com/office/drawing/2014/main" val="424833863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SVM (50 iterations)</a:t>
                      </a:r>
                      <a:endParaRPr lang="zh-CN" altLang="en-US" dirty="0"/>
                    </a:p>
                  </a:txBody>
                  <a:tcPr anchor="ctr"/>
                </a:tc>
                <a:tc>
                  <a:txBody>
                    <a:bodyPr/>
                    <a:lstStyle/>
                    <a:p>
                      <a:pPr algn="ctr"/>
                      <a:r>
                        <a:rPr lang="en-US" altLang="zh-CN" dirty="0"/>
                        <a:t>0.891528</a:t>
                      </a:r>
                      <a:endParaRPr lang="zh-CN" altLang="en-US" dirty="0"/>
                    </a:p>
                  </a:txBody>
                  <a:tcPr anchor="ctr"/>
                </a:tc>
                <a:tc>
                  <a:txBody>
                    <a:bodyPr/>
                    <a:lstStyle/>
                    <a:p>
                      <a:pPr algn="ctr"/>
                      <a:r>
                        <a:rPr lang="en-US" altLang="zh-CN" dirty="0"/>
                        <a:t>12min</a:t>
                      </a:r>
                      <a:endParaRPr lang="zh-CN" altLang="en-US" dirty="0"/>
                    </a:p>
                  </a:txBody>
                  <a:tcPr anchor="ctr"/>
                </a:tc>
                <a:extLst>
                  <a:ext uri="{0D108BD9-81ED-4DB2-BD59-A6C34878D82A}">
                    <a16:rowId xmlns:a16="http://schemas.microsoft.com/office/drawing/2014/main" val="136638127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SVM (20 iterations)</a:t>
                      </a:r>
                      <a:endParaRPr lang="zh-CN" altLang="en-US" dirty="0"/>
                    </a:p>
                  </a:txBody>
                  <a:tcPr anchor="ctr"/>
                </a:tc>
                <a:tc>
                  <a:txBody>
                    <a:bodyPr/>
                    <a:lstStyle/>
                    <a:p>
                      <a:pPr algn="ctr"/>
                      <a:r>
                        <a:rPr lang="en-US" altLang="zh-CN" dirty="0"/>
                        <a:t>0.878525 </a:t>
                      </a:r>
                      <a:endParaRPr lang="zh-CN" altLang="en-US" dirty="0"/>
                    </a:p>
                  </a:txBody>
                  <a:tcPr anchor="ctr"/>
                </a:tc>
                <a:tc>
                  <a:txBody>
                    <a:bodyPr/>
                    <a:lstStyle/>
                    <a:p>
                      <a:pPr algn="ctr"/>
                      <a:r>
                        <a:rPr lang="en-US" altLang="zh-CN" dirty="0"/>
                        <a:t>9min and 48sec</a:t>
                      </a:r>
                      <a:endParaRPr lang="zh-CN" altLang="en-US" dirty="0"/>
                    </a:p>
                  </a:txBody>
                  <a:tcPr anchor="ctr"/>
                </a:tc>
                <a:extLst>
                  <a:ext uri="{0D108BD9-81ED-4DB2-BD59-A6C34878D82A}">
                    <a16:rowId xmlns:a16="http://schemas.microsoft.com/office/drawing/2014/main" val="238089641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Logistical Regression</a:t>
                      </a:r>
                      <a:r>
                        <a:rPr lang="zh-CN" altLang="en-US" dirty="0"/>
                        <a:t> </a:t>
                      </a:r>
                      <a:r>
                        <a:rPr lang="en-US" altLang="zh-CN" dirty="0"/>
                        <a:t>(100 iterations)</a:t>
                      </a:r>
                      <a:endParaRPr lang="zh-CN" altLang="en-US" dirty="0"/>
                    </a:p>
                  </a:txBody>
                  <a:tcPr anchor="ctr"/>
                </a:tc>
                <a:tc>
                  <a:txBody>
                    <a:bodyPr/>
                    <a:lstStyle/>
                    <a:p>
                      <a:pPr algn="ctr"/>
                      <a:r>
                        <a:rPr lang="en-US" altLang="zh-CN" dirty="0"/>
                        <a:t>0.889385</a:t>
                      </a:r>
                      <a:endParaRPr lang="zh-CN" altLang="en-US" dirty="0"/>
                    </a:p>
                  </a:txBody>
                  <a:tcPr anchor="ctr"/>
                </a:tc>
                <a:tc>
                  <a:txBody>
                    <a:bodyPr/>
                    <a:lstStyle/>
                    <a:p>
                      <a:pPr algn="ctr"/>
                      <a:r>
                        <a:rPr lang="en-US" altLang="zh-CN" dirty="0"/>
                        <a:t>17min</a:t>
                      </a:r>
                      <a:endParaRPr lang="zh-CN" altLang="en-US" dirty="0"/>
                    </a:p>
                  </a:txBody>
                  <a:tcPr anchor="ctr"/>
                </a:tc>
                <a:extLst>
                  <a:ext uri="{0D108BD9-81ED-4DB2-BD59-A6C34878D82A}">
                    <a16:rowId xmlns:a16="http://schemas.microsoft.com/office/drawing/2014/main" val="3962160171"/>
                  </a:ext>
                </a:extLst>
              </a:tr>
              <a:tr h="370840">
                <a:tc>
                  <a:txBody>
                    <a:bodyPr/>
                    <a:lstStyle/>
                    <a:p>
                      <a:pPr algn="ctr"/>
                      <a:r>
                        <a:rPr lang="en-US" altLang="zh-CN" dirty="0"/>
                        <a:t>Logistical Regression (50 iterations)</a:t>
                      </a:r>
                      <a:endParaRPr lang="zh-CN" altLang="en-US" dirty="0"/>
                    </a:p>
                  </a:txBody>
                  <a:tcPr anchor="ctr"/>
                </a:tc>
                <a:tc>
                  <a:txBody>
                    <a:bodyPr/>
                    <a:lstStyle/>
                    <a:p>
                      <a:pPr algn="ctr"/>
                      <a:r>
                        <a:rPr lang="en-US" altLang="zh-CN" dirty="0"/>
                        <a:t> 0.883875</a:t>
                      </a:r>
                      <a:endParaRPr lang="zh-CN" altLang="en-US" dirty="0"/>
                    </a:p>
                  </a:txBody>
                  <a:tcPr anchor="ctr"/>
                </a:tc>
                <a:tc>
                  <a:txBody>
                    <a:bodyPr/>
                    <a:lstStyle/>
                    <a:p>
                      <a:pPr algn="ctr"/>
                      <a:r>
                        <a:rPr lang="en-US" altLang="zh-CN" dirty="0"/>
                        <a:t>12min</a:t>
                      </a:r>
                      <a:endParaRPr lang="zh-CN" altLang="en-US" dirty="0"/>
                    </a:p>
                  </a:txBody>
                  <a:tcPr anchor="ctr"/>
                </a:tc>
                <a:extLst>
                  <a:ext uri="{0D108BD9-81ED-4DB2-BD59-A6C34878D82A}">
                    <a16:rowId xmlns:a16="http://schemas.microsoft.com/office/drawing/2014/main" val="21183512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Logistical Regression (20 iterations)</a:t>
                      </a:r>
                      <a:endParaRPr lang="zh-CN" altLang="en-US" dirty="0"/>
                    </a:p>
                  </a:txBody>
                  <a:tcPr anchor="ctr"/>
                </a:tc>
                <a:tc>
                  <a:txBody>
                    <a:bodyPr/>
                    <a:lstStyle/>
                    <a:p>
                      <a:pPr algn="ctr"/>
                      <a:r>
                        <a:rPr lang="en-US" altLang="zh-CN" dirty="0"/>
                        <a:t>0.872767</a:t>
                      </a:r>
                      <a:endParaRPr lang="zh-CN" altLang="en-US" dirty="0"/>
                    </a:p>
                  </a:txBody>
                  <a:tcPr anchor="ctr"/>
                </a:tc>
                <a:tc>
                  <a:txBody>
                    <a:bodyPr/>
                    <a:lstStyle/>
                    <a:p>
                      <a:pPr algn="ctr"/>
                      <a:r>
                        <a:rPr lang="en-US" altLang="zh-CN" dirty="0"/>
                        <a:t>10min</a:t>
                      </a:r>
                      <a:endParaRPr lang="zh-CN" altLang="en-US" dirty="0"/>
                    </a:p>
                  </a:txBody>
                  <a:tcPr anchor="ctr"/>
                </a:tc>
                <a:extLst>
                  <a:ext uri="{0D108BD9-81ED-4DB2-BD59-A6C34878D82A}">
                    <a16:rowId xmlns:a16="http://schemas.microsoft.com/office/drawing/2014/main" val="313249595"/>
                  </a:ext>
                </a:extLst>
              </a:tr>
              <a:tr h="370840">
                <a:tc>
                  <a:txBody>
                    <a:bodyPr/>
                    <a:lstStyle/>
                    <a:p>
                      <a:pPr algn="ctr"/>
                      <a:r>
                        <a:rPr lang="en-US" altLang="zh-CN" dirty="0"/>
                        <a:t>Naïve Bayes</a:t>
                      </a:r>
                      <a:endParaRPr lang="zh-CN" altLang="en-US" dirty="0"/>
                    </a:p>
                  </a:txBody>
                  <a:tcPr anchor="ctr"/>
                </a:tc>
                <a:tc>
                  <a:txBody>
                    <a:bodyPr/>
                    <a:lstStyle/>
                    <a:p>
                      <a:pPr algn="ctr"/>
                      <a:r>
                        <a:rPr lang="en-US" altLang="zh-CN" dirty="0"/>
                        <a:t>0.859039</a:t>
                      </a:r>
                      <a:endParaRPr lang="zh-CN" altLang="en-US" dirty="0"/>
                    </a:p>
                  </a:txBody>
                  <a:tcPr anchor="ctr"/>
                </a:tc>
                <a:tc>
                  <a:txBody>
                    <a:bodyPr/>
                    <a:lstStyle/>
                    <a:p>
                      <a:pPr algn="ctr"/>
                      <a:r>
                        <a:rPr lang="en-US" altLang="zh-CN" dirty="0"/>
                        <a:t>8min and 18sec</a:t>
                      </a:r>
                      <a:endParaRPr lang="zh-CN" altLang="en-US" dirty="0"/>
                    </a:p>
                  </a:txBody>
                  <a:tcPr anchor="ctr"/>
                </a:tc>
                <a:extLst>
                  <a:ext uri="{0D108BD9-81ED-4DB2-BD59-A6C34878D82A}">
                    <a16:rowId xmlns:a16="http://schemas.microsoft.com/office/drawing/2014/main" val="2479980248"/>
                  </a:ext>
                </a:extLst>
              </a:tr>
            </a:tbl>
          </a:graphicData>
        </a:graphic>
      </p:graphicFrame>
      <p:pic>
        <p:nvPicPr>
          <p:cNvPr id="9" name="图片 8">
            <a:extLst>
              <a:ext uri="{FF2B5EF4-FFF2-40B4-BE49-F238E27FC236}">
                <a16:creationId xmlns:a16="http://schemas.microsoft.com/office/drawing/2014/main" id="{55FF56A4-785E-4904-9326-4527AAFD7E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16" y="5161805"/>
            <a:ext cx="12179884" cy="1556670"/>
          </a:xfrm>
          <a:prstGeom prst="rect">
            <a:avLst/>
          </a:prstGeom>
        </p:spPr>
      </p:pic>
      <p:sp>
        <p:nvSpPr>
          <p:cNvPr id="10" name="TextBox 9">
            <a:extLst>
              <a:ext uri="{FF2B5EF4-FFF2-40B4-BE49-F238E27FC236}">
                <a16:creationId xmlns:a16="http://schemas.microsoft.com/office/drawing/2014/main" id="{2044214E-38F7-404A-92E1-B25F4ECAFABD}"/>
              </a:ext>
            </a:extLst>
          </p:cNvPr>
          <p:cNvSpPr txBox="1"/>
          <p:nvPr/>
        </p:nvSpPr>
        <p:spPr>
          <a:xfrm>
            <a:off x="3830764" y="4581039"/>
            <a:ext cx="3865454" cy="369332"/>
          </a:xfrm>
          <a:prstGeom prst="rect">
            <a:avLst/>
          </a:prstGeom>
          <a:solidFill>
            <a:schemeClr val="accent6">
              <a:lumMod val="60000"/>
              <a:lumOff val="40000"/>
            </a:schemeClr>
          </a:solidFill>
        </p:spPr>
        <p:txBody>
          <a:bodyPr wrap="square" rtlCol="0">
            <a:spAutoFit/>
          </a:bodyPr>
          <a:lstStyle/>
          <a:p>
            <a:pPr algn="ctr"/>
            <a:r>
              <a:rPr lang="en-US" dirty="0"/>
              <a:t>Best result: </a:t>
            </a:r>
            <a:r>
              <a:rPr lang="en-US" altLang="zh-CN" dirty="0"/>
              <a:t>SVM (100 iterations)</a:t>
            </a:r>
            <a:endParaRPr lang="zh-CN" altLang="en-US" dirty="0"/>
          </a:p>
        </p:txBody>
      </p:sp>
    </p:spTree>
    <p:extLst>
      <p:ext uri="{BB962C8B-B14F-4D97-AF65-F5344CB8AC3E}">
        <p14:creationId xmlns:p14="http://schemas.microsoft.com/office/powerpoint/2010/main" val="920110237"/>
      </p:ext>
    </p:extLst>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34912" y="57032"/>
            <a:ext cx="3666174" cy="684027"/>
            <a:chOff x="349800" y="270568"/>
            <a:chExt cx="1486542" cy="513020"/>
          </a:xfrm>
        </p:grpSpPr>
        <p:sp>
          <p:nvSpPr>
            <p:cNvPr id="12" name="PA_文本框 1">
              <a:extLst>
                <a:ext uri="{FF2B5EF4-FFF2-40B4-BE49-F238E27FC236}">
                  <a16:creationId xmlns:a16="http://schemas.microsoft.com/office/drawing/2014/main" id="{95CA5390-EAD3-40A5-BF6F-C69AB99948CD}"/>
                </a:ext>
              </a:extLst>
            </p:cNvPr>
            <p:cNvSpPr txBox="1"/>
            <p:nvPr>
              <p:custDataLst>
                <p:tags r:id="rId1"/>
              </p:custDataLst>
            </p:nvPr>
          </p:nvSpPr>
          <p:spPr>
            <a:xfrm>
              <a:off x="349800" y="270568"/>
              <a:ext cx="1004866" cy="355963"/>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5.2. Result Analysis</a:t>
              </a:r>
            </a:p>
          </p:txBody>
        </p:sp>
        <p:sp>
          <p:nvSpPr>
            <p:cNvPr id="14" name="PA_文本框 1">
              <a:extLst>
                <a:ext uri="{FF2B5EF4-FFF2-40B4-BE49-F238E27FC236}">
                  <a16:creationId xmlns:a16="http://schemas.microsoft.com/office/drawing/2014/main" id="{BA0F9515-D5AE-4BED-A481-29A81D6010FD}"/>
                </a:ext>
              </a:extLst>
            </p:cNvPr>
            <p:cNvSpPr txBox="1"/>
            <p:nvPr>
              <p:custDataLst>
                <p:tags r:id="rId2"/>
              </p:custDataLst>
            </p:nvPr>
          </p:nvSpPr>
          <p:spPr>
            <a:xfrm>
              <a:off x="349800" y="547081"/>
              <a:ext cx="1486542" cy="236507"/>
            </a:xfrm>
            <a:prstGeom prst="rect">
              <a:avLst/>
            </a:prstGeom>
            <a:noFill/>
          </p:spPr>
          <p:txBody>
            <a:bodyPr wrap="square" lIns="0" tIns="0" rIns="0" rtlCol="0">
              <a:spAutoFit/>
            </a:bodyPr>
            <a:lstStyle/>
            <a:p>
              <a:pPr>
                <a:lnSpc>
                  <a:spcPts val="2300"/>
                </a:lnSpc>
              </a:pPr>
              <a:endParaRPr lang="en-US" altLang="zh-CN" sz="1400" dirty="0">
                <a:solidFill>
                  <a:srgbClr val="E7E6E6">
                    <a:lumMod val="50000"/>
                  </a:srgbClr>
                </a:solidFill>
                <a:cs typeface="+mn-ea"/>
                <a:sym typeface="+mn-lt"/>
              </a:endParaRPr>
            </a:p>
          </p:txBody>
        </p:sp>
      </p:grpSp>
      <p:sp>
        <p:nvSpPr>
          <p:cNvPr id="4" name="矩形 3">
            <a:extLst>
              <a:ext uri="{FF2B5EF4-FFF2-40B4-BE49-F238E27FC236}">
                <a16:creationId xmlns:a16="http://schemas.microsoft.com/office/drawing/2014/main" id="{AB9A0775-8DDC-4828-A55B-AD97E1809953}"/>
              </a:ext>
            </a:extLst>
          </p:cNvPr>
          <p:cNvSpPr/>
          <p:nvPr/>
        </p:nvSpPr>
        <p:spPr>
          <a:xfrm>
            <a:off x="334912" y="429745"/>
            <a:ext cx="7856004" cy="375231"/>
          </a:xfrm>
          <a:prstGeom prst="rect">
            <a:avLst/>
          </a:prstGeom>
        </p:spPr>
        <p:txBody>
          <a:bodyPr wrap="square">
            <a:spAutoFit/>
          </a:bodyPr>
          <a:lstStyle/>
          <a:p>
            <a:pPr>
              <a:lnSpc>
                <a:spcPts val="2300"/>
              </a:lnSpc>
            </a:pPr>
            <a:r>
              <a:rPr lang="en-US" altLang="zh-CN" dirty="0">
                <a:solidFill>
                  <a:srgbClr val="E7E6E6">
                    <a:lumMod val="50000"/>
                  </a:srgbClr>
                </a:solidFill>
                <a:cs typeface="+mn-ea"/>
                <a:sym typeface="+mn-lt"/>
              </a:rPr>
              <a:t>5.2.2 Result Visualization </a:t>
            </a:r>
          </a:p>
        </p:txBody>
      </p:sp>
      <p:sp>
        <p:nvSpPr>
          <p:cNvPr id="2" name="文本框 1">
            <a:extLst>
              <a:ext uri="{FF2B5EF4-FFF2-40B4-BE49-F238E27FC236}">
                <a16:creationId xmlns:a16="http://schemas.microsoft.com/office/drawing/2014/main" id="{66FA70B7-290C-4AB1-B313-F37F50393477}"/>
              </a:ext>
            </a:extLst>
          </p:cNvPr>
          <p:cNvSpPr txBox="1"/>
          <p:nvPr/>
        </p:nvSpPr>
        <p:spPr>
          <a:xfrm>
            <a:off x="683492" y="875962"/>
            <a:ext cx="10095345" cy="923330"/>
          </a:xfrm>
          <a:prstGeom prst="rect">
            <a:avLst/>
          </a:prstGeom>
          <a:noFill/>
        </p:spPr>
        <p:txBody>
          <a:bodyPr wrap="square" rtlCol="0">
            <a:spAutoFit/>
          </a:bodyPr>
          <a:lstStyle/>
          <a:p>
            <a:r>
              <a:rPr lang="en-US" altLang="zh-CN" dirty="0"/>
              <a:t>Now it’s time to input a new data file[</a:t>
            </a:r>
            <a:r>
              <a:rPr lang="en-US" altLang="zh-CN" dirty="0" err="1"/>
              <a:t>tips.json</a:t>
            </a:r>
            <a:r>
              <a:rPr lang="en-US" altLang="zh-CN" dirty="0"/>
              <a:t> as showed in our processing] which has text content and we can predict it to get some result![This code is also finished in spark in the sentiment.py]</a:t>
            </a:r>
          </a:p>
          <a:p>
            <a:r>
              <a:rPr lang="en-US" altLang="zh-CN" dirty="0"/>
              <a:t>【It is stored in the tips.csv. 】</a:t>
            </a:r>
            <a:endParaRPr lang="zh-CN" altLang="en-US" dirty="0"/>
          </a:p>
        </p:txBody>
      </p:sp>
      <p:pic>
        <p:nvPicPr>
          <p:cNvPr id="3" name="图片 2">
            <a:extLst>
              <a:ext uri="{FF2B5EF4-FFF2-40B4-BE49-F238E27FC236}">
                <a16:creationId xmlns:a16="http://schemas.microsoft.com/office/drawing/2014/main" id="{9BDCEBBF-C157-4F81-A7E6-38C415CBC7CE}"/>
              </a:ext>
            </a:extLst>
          </p:cNvPr>
          <p:cNvPicPr>
            <a:picLocks noChangeAspect="1"/>
          </p:cNvPicPr>
          <p:nvPr/>
        </p:nvPicPr>
        <p:blipFill>
          <a:blip r:embed="rId5"/>
          <a:stretch>
            <a:fillRect/>
          </a:stretch>
        </p:blipFill>
        <p:spPr>
          <a:xfrm>
            <a:off x="334912" y="3019763"/>
            <a:ext cx="6534150" cy="2962275"/>
          </a:xfrm>
          <a:prstGeom prst="rect">
            <a:avLst/>
          </a:prstGeom>
        </p:spPr>
      </p:pic>
      <p:sp>
        <p:nvSpPr>
          <p:cNvPr id="5" name="矩形 4">
            <a:extLst>
              <a:ext uri="{FF2B5EF4-FFF2-40B4-BE49-F238E27FC236}">
                <a16:creationId xmlns:a16="http://schemas.microsoft.com/office/drawing/2014/main" id="{6C55261C-E8F9-44C4-BDB4-D299D0B3337D}"/>
              </a:ext>
            </a:extLst>
          </p:cNvPr>
          <p:cNvSpPr/>
          <p:nvPr/>
        </p:nvSpPr>
        <p:spPr>
          <a:xfrm>
            <a:off x="544945" y="3020291"/>
            <a:ext cx="3537528" cy="2678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89050619-6A5D-4462-B17D-D9B3A3EA0664}"/>
              </a:ext>
            </a:extLst>
          </p:cNvPr>
          <p:cNvSpPr/>
          <p:nvPr/>
        </p:nvSpPr>
        <p:spPr>
          <a:xfrm>
            <a:off x="544945" y="5392096"/>
            <a:ext cx="3537528" cy="2678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17E7E400-49AB-40A7-896A-C2CC8C53ECA5}"/>
              </a:ext>
            </a:extLst>
          </p:cNvPr>
          <p:cNvSpPr/>
          <p:nvPr/>
        </p:nvSpPr>
        <p:spPr>
          <a:xfrm>
            <a:off x="544945" y="3931412"/>
            <a:ext cx="3537528" cy="2678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FB1F0C7F-459D-4573-B426-9A6A09C89E9C}"/>
              </a:ext>
            </a:extLst>
          </p:cNvPr>
          <p:cNvSpPr/>
          <p:nvPr/>
        </p:nvSpPr>
        <p:spPr>
          <a:xfrm>
            <a:off x="544945" y="3429000"/>
            <a:ext cx="3537528" cy="2678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9D0E6876-568E-48FF-AE29-A557402B1A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79095" y="1489364"/>
            <a:ext cx="4646884" cy="4627418"/>
          </a:xfrm>
          <a:prstGeom prst="rect">
            <a:avLst/>
          </a:prstGeom>
        </p:spPr>
      </p:pic>
      <p:sp>
        <p:nvSpPr>
          <p:cNvPr id="13" name="文本框 12">
            <a:extLst>
              <a:ext uri="{FF2B5EF4-FFF2-40B4-BE49-F238E27FC236}">
                <a16:creationId xmlns:a16="http://schemas.microsoft.com/office/drawing/2014/main" id="{0696D6A0-3977-44BB-9149-A2C4ECB509A8}"/>
              </a:ext>
            </a:extLst>
          </p:cNvPr>
          <p:cNvSpPr txBox="1"/>
          <p:nvPr/>
        </p:nvSpPr>
        <p:spPr>
          <a:xfrm>
            <a:off x="7079095" y="6070346"/>
            <a:ext cx="5334578" cy="461665"/>
          </a:xfrm>
          <a:prstGeom prst="rect">
            <a:avLst/>
          </a:prstGeom>
          <a:noFill/>
        </p:spPr>
        <p:txBody>
          <a:bodyPr wrap="square" rtlCol="0">
            <a:spAutoFit/>
          </a:bodyPr>
          <a:lstStyle/>
          <a:p>
            <a:r>
              <a:rPr lang="en-US" altLang="zh-CN" sz="2400" b="1" dirty="0"/>
              <a:t>Word Cloud For Positive Response</a:t>
            </a:r>
            <a:endParaRPr lang="zh-CN" altLang="en-US" sz="2400" b="1" dirty="0"/>
          </a:p>
        </p:txBody>
      </p:sp>
      <p:sp>
        <p:nvSpPr>
          <p:cNvPr id="15" name="文本框 14">
            <a:extLst>
              <a:ext uri="{FF2B5EF4-FFF2-40B4-BE49-F238E27FC236}">
                <a16:creationId xmlns:a16="http://schemas.microsoft.com/office/drawing/2014/main" id="{E5491A62-E1C9-4686-872E-5931E13388E6}"/>
              </a:ext>
            </a:extLst>
          </p:cNvPr>
          <p:cNvSpPr txBox="1"/>
          <p:nvPr/>
        </p:nvSpPr>
        <p:spPr>
          <a:xfrm>
            <a:off x="683492" y="2140088"/>
            <a:ext cx="5334578" cy="461665"/>
          </a:xfrm>
          <a:prstGeom prst="rect">
            <a:avLst/>
          </a:prstGeom>
          <a:noFill/>
        </p:spPr>
        <p:txBody>
          <a:bodyPr wrap="square" rtlCol="0">
            <a:spAutoFit/>
          </a:bodyPr>
          <a:lstStyle/>
          <a:p>
            <a:r>
              <a:rPr lang="en-US" altLang="zh-CN" sz="2400" b="1" dirty="0"/>
              <a:t>Some Results</a:t>
            </a:r>
            <a:endParaRPr lang="zh-CN" altLang="en-US" sz="2400" b="1" dirty="0"/>
          </a:p>
        </p:txBody>
      </p:sp>
      <p:sp>
        <p:nvSpPr>
          <p:cNvPr id="16" name="文本框 15">
            <a:extLst>
              <a:ext uri="{FF2B5EF4-FFF2-40B4-BE49-F238E27FC236}">
                <a16:creationId xmlns:a16="http://schemas.microsoft.com/office/drawing/2014/main" id="{6384564C-EADA-4522-89D7-DE795891282C}"/>
              </a:ext>
            </a:extLst>
          </p:cNvPr>
          <p:cNvSpPr txBox="1"/>
          <p:nvPr/>
        </p:nvSpPr>
        <p:spPr>
          <a:xfrm>
            <a:off x="466021" y="6015757"/>
            <a:ext cx="7856004" cy="400110"/>
          </a:xfrm>
          <a:prstGeom prst="rect">
            <a:avLst/>
          </a:prstGeom>
          <a:noFill/>
        </p:spPr>
        <p:txBody>
          <a:bodyPr wrap="square" rtlCol="0">
            <a:spAutoFit/>
          </a:bodyPr>
          <a:lstStyle/>
          <a:p>
            <a:r>
              <a:rPr lang="en-US" altLang="zh-CN" sz="2000" b="1" dirty="0"/>
              <a:t>This result is according with our own views~ O(∩_∩)O</a:t>
            </a:r>
            <a:endParaRPr lang="zh-CN" altLang="en-US" sz="2000" b="1" dirty="0"/>
          </a:p>
        </p:txBody>
      </p:sp>
    </p:spTree>
    <p:extLst>
      <p:ext uri="{BB962C8B-B14F-4D97-AF65-F5344CB8AC3E}">
        <p14:creationId xmlns:p14="http://schemas.microsoft.com/office/powerpoint/2010/main" val="3838587944"/>
      </p:ext>
    </p:extLst>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34912" y="57032"/>
            <a:ext cx="3666174" cy="684027"/>
            <a:chOff x="349800" y="270568"/>
            <a:chExt cx="1486542" cy="513020"/>
          </a:xfrm>
        </p:grpSpPr>
        <p:sp>
          <p:nvSpPr>
            <p:cNvPr id="12" name="PA_文本框 1">
              <a:extLst>
                <a:ext uri="{FF2B5EF4-FFF2-40B4-BE49-F238E27FC236}">
                  <a16:creationId xmlns:a16="http://schemas.microsoft.com/office/drawing/2014/main" id="{95CA5390-EAD3-40A5-BF6F-C69AB99948CD}"/>
                </a:ext>
              </a:extLst>
            </p:cNvPr>
            <p:cNvSpPr txBox="1"/>
            <p:nvPr>
              <p:custDataLst>
                <p:tags r:id="rId1"/>
              </p:custDataLst>
            </p:nvPr>
          </p:nvSpPr>
          <p:spPr>
            <a:xfrm>
              <a:off x="349800" y="270568"/>
              <a:ext cx="631128" cy="355963"/>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5.2. Novelty</a:t>
              </a:r>
            </a:p>
          </p:txBody>
        </p:sp>
        <p:sp>
          <p:nvSpPr>
            <p:cNvPr id="14" name="PA_文本框 1">
              <a:extLst>
                <a:ext uri="{FF2B5EF4-FFF2-40B4-BE49-F238E27FC236}">
                  <a16:creationId xmlns:a16="http://schemas.microsoft.com/office/drawing/2014/main" id="{BA0F9515-D5AE-4BED-A481-29A81D6010FD}"/>
                </a:ext>
              </a:extLst>
            </p:cNvPr>
            <p:cNvSpPr txBox="1"/>
            <p:nvPr>
              <p:custDataLst>
                <p:tags r:id="rId2"/>
              </p:custDataLst>
            </p:nvPr>
          </p:nvSpPr>
          <p:spPr>
            <a:xfrm>
              <a:off x="349800" y="547081"/>
              <a:ext cx="1486542" cy="236507"/>
            </a:xfrm>
            <a:prstGeom prst="rect">
              <a:avLst/>
            </a:prstGeom>
            <a:noFill/>
          </p:spPr>
          <p:txBody>
            <a:bodyPr wrap="square" lIns="0" tIns="0" rIns="0" rtlCol="0">
              <a:spAutoFit/>
            </a:bodyPr>
            <a:lstStyle/>
            <a:p>
              <a:pPr>
                <a:lnSpc>
                  <a:spcPts val="2300"/>
                </a:lnSpc>
              </a:pPr>
              <a:endParaRPr lang="en-US" altLang="zh-CN" sz="1400" dirty="0">
                <a:solidFill>
                  <a:srgbClr val="E7E6E6">
                    <a:lumMod val="50000"/>
                  </a:srgbClr>
                </a:solidFill>
                <a:cs typeface="+mn-ea"/>
                <a:sym typeface="+mn-lt"/>
              </a:endParaRPr>
            </a:p>
          </p:txBody>
        </p:sp>
      </p:grpSp>
      <p:sp>
        <p:nvSpPr>
          <p:cNvPr id="4" name="矩形 3">
            <a:extLst>
              <a:ext uri="{FF2B5EF4-FFF2-40B4-BE49-F238E27FC236}">
                <a16:creationId xmlns:a16="http://schemas.microsoft.com/office/drawing/2014/main" id="{AB9A0775-8DDC-4828-A55B-AD97E1809953}"/>
              </a:ext>
            </a:extLst>
          </p:cNvPr>
          <p:cNvSpPr/>
          <p:nvPr/>
        </p:nvSpPr>
        <p:spPr>
          <a:xfrm>
            <a:off x="334912" y="429745"/>
            <a:ext cx="7856004" cy="375231"/>
          </a:xfrm>
          <a:prstGeom prst="rect">
            <a:avLst/>
          </a:prstGeom>
        </p:spPr>
        <p:txBody>
          <a:bodyPr wrap="square">
            <a:spAutoFit/>
          </a:bodyPr>
          <a:lstStyle/>
          <a:p>
            <a:pPr>
              <a:lnSpc>
                <a:spcPts val="2300"/>
              </a:lnSpc>
            </a:pPr>
            <a:r>
              <a:rPr lang="en-US" altLang="zh-CN" dirty="0">
                <a:solidFill>
                  <a:srgbClr val="E7E6E6">
                    <a:lumMod val="50000"/>
                  </a:srgbClr>
                </a:solidFill>
                <a:cs typeface="+mn-ea"/>
                <a:sym typeface="+mn-lt"/>
              </a:rPr>
              <a:t>5.2.2 Result Visualization </a:t>
            </a:r>
          </a:p>
        </p:txBody>
      </p:sp>
      <p:sp>
        <p:nvSpPr>
          <p:cNvPr id="2" name="矩形 1">
            <a:extLst>
              <a:ext uri="{FF2B5EF4-FFF2-40B4-BE49-F238E27FC236}">
                <a16:creationId xmlns:a16="http://schemas.microsoft.com/office/drawing/2014/main" id="{5AC9A65A-9496-4E99-A2EF-414C49D4C838}"/>
              </a:ext>
            </a:extLst>
          </p:cNvPr>
          <p:cNvSpPr/>
          <p:nvPr/>
        </p:nvSpPr>
        <p:spPr>
          <a:xfrm>
            <a:off x="334912" y="900334"/>
            <a:ext cx="12023343" cy="5262979"/>
          </a:xfrm>
          <a:prstGeom prst="rect">
            <a:avLst/>
          </a:prstGeom>
        </p:spPr>
        <p:txBody>
          <a:bodyPr wrap="square">
            <a:spAutoFit/>
          </a:bodyPr>
          <a:lstStyle/>
          <a:p>
            <a:r>
              <a:rPr lang="en-US" altLang="zh-CN" sz="2800" dirty="0">
                <a:solidFill>
                  <a:srgbClr val="FF0000"/>
                </a:solidFill>
              </a:rPr>
              <a:t>1.</a:t>
            </a:r>
            <a:r>
              <a:rPr lang="zh-CN" altLang="en-US" sz="2800" dirty="0">
                <a:solidFill>
                  <a:srgbClr val="FF0000"/>
                </a:solidFill>
              </a:rPr>
              <a:t>who are the target users?</a:t>
            </a:r>
            <a:endParaRPr lang="en-US" altLang="zh-CN" sz="2800" dirty="0">
              <a:solidFill>
                <a:srgbClr val="FF0000"/>
              </a:solidFill>
            </a:endParaRPr>
          </a:p>
          <a:p>
            <a:r>
              <a:rPr lang="en-US" altLang="zh-CN" sz="2800" dirty="0"/>
              <a:t>Firstly, t</a:t>
            </a:r>
            <a:r>
              <a:rPr lang="zh-CN" altLang="en-US" sz="2800" dirty="0"/>
              <a:t>he target users may be merchants in Yelp</a:t>
            </a:r>
            <a:r>
              <a:rPr lang="en-US" altLang="zh-CN" sz="2800" dirty="0"/>
              <a:t>(of course) or the owner of Yelp who can get more scores for a store from reviews even with no scores</a:t>
            </a:r>
            <a:r>
              <a:rPr lang="zh-CN" altLang="en-US" sz="2800" dirty="0"/>
              <a:t>. </a:t>
            </a:r>
            <a:r>
              <a:rPr lang="en-US" altLang="zh-CN" sz="2800" dirty="0"/>
              <a:t>Secondly, any other regions caring about sentiment analysis can use this model to get more information based on text.</a:t>
            </a:r>
          </a:p>
          <a:p>
            <a:r>
              <a:rPr lang="zh-CN" altLang="en-US" sz="2800" dirty="0"/>
              <a:t> </a:t>
            </a:r>
            <a:endParaRPr lang="en-US" altLang="zh-CN" sz="2800" dirty="0"/>
          </a:p>
          <a:p>
            <a:r>
              <a:rPr lang="en-US" altLang="zh-CN" sz="2800" dirty="0">
                <a:solidFill>
                  <a:srgbClr val="FF0000"/>
                </a:solidFill>
              </a:rPr>
              <a:t>2.</a:t>
            </a:r>
            <a:r>
              <a:rPr lang="zh-CN" altLang="en-US" sz="2800" dirty="0">
                <a:solidFill>
                  <a:srgbClr val="FF0000"/>
                </a:solidFill>
              </a:rPr>
              <a:t>Why they like to use your applications?</a:t>
            </a:r>
            <a:endParaRPr lang="en-US" altLang="zh-CN" sz="2800" dirty="0">
              <a:solidFill>
                <a:srgbClr val="FF0000"/>
              </a:solidFill>
            </a:endParaRPr>
          </a:p>
          <a:p>
            <a:r>
              <a:rPr lang="zh-CN" altLang="en-US" sz="2800" dirty="0"/>
              <a:t>Our goal is to build a sentiment analysis model that predicts whether a user liked a local business or not, based on their reviews on Yelp.Restaurant owners can use this model to interpret thousands of tweets, Facebook posts, blog posts or articles posts online, so they can understand the attitude of customers to them. </a:t>
            </a:r>
          </a:p>
        </p:txBody>
      </p:sp>
    </p:spTree>
    <p:extLst>
      <p:ext uri="{BB962C8B-B14F-4D97-AF65-F5344CB8AC3E}">
        <p14:creationId xmlns:p14="http://schemas.microsoft.com/office/powerpoint/2010/main" val="3762544324"/>
      </p:ext>
    </p:extLst>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_矩形 2">
            <a:extLst>
              <a:ext uri="{FF2B5EF4-FFF2-40B4-BE49-F238E27FC236}">
                <a16:creationId xmlns:a16="http://schemas.microsoft.com/office/drawing/2014/main" id="{DE7714CF-4288-4227-BA0F-A241C26A7CF5}"/>
              </a:ext>
            </a:extLst>
          </p:cNvPr>
          <p:cNvSpPr/>
          <p:nvPr>
            <p:custDataLst>
              <p:tags r:id="rId2"/>
            </p:custDataLst>
          </p:nvPr>
        </p:nvSpPr>
        <p:spPr>
          <a:xfrm>
            <a:off x="1524002" y="2711451"/>
            <a:ext cx="1573213" cy="15367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en-US" altLang="zh-CN" sz="6000" dirty="0">
                <a:solidFill>
                  <a:srgbClr val="FCFCFC"/>
                </a:solidFill>
                <a:latin typeface="Gungsuh" panose="02030600000101010101" pitchFamily="18" charset="-127"/>
              </a:rPr>
              <a:t>06</a:t>
            </a:r>
            <a:endParaRPr lang="zh-CN" altLang="en-US" sz="6000" dirty="0">
              <a:solidFill>
                <a:srgbClr val="FCFCFC"/>
              </a:solidFill>
              <a:latin typeface="Gungsuh" panose="02030600000101010101" pitchFamily="18" charset="-127"/>
            </a:endParaRPr>
          </a:p>
        </p:txBody>
      </p:sp>
      <p:sp>
        <p:nvSpPr>
          <p:cNvPr id="4" name="PA_文本框 3">
            <a:extLst>
              <a:ext uri="{FF2B5EF4-FFF2-40B4-BE49-F238E27FC236}">
                <a16:creationId xmlns:a16="http://schemas.microsoft.com/office/drawing/2014/main" id="{92CF3A66-E572-4B18-A5C8-065820B5702B}"/>
              </a:ext>
            </a:extLst>
          </p:cNvPr>
          <p:cNvSpPr txBox="1"/>
          <p:nvPr>
            <p:custDataLst>
              <p:tags r:id="rId3"/>
            </p:custDataLst>
          </p:nvPr>
        </p:nvSpPr>
        <p:spPr>
          <a:xfrm>
            <a:off x="1460502" y="2727325"/>
            <a:ext cx="1636713" cy="400051"/>
          </a:xfrm>
          <a:prstGeom prst="rect">
            <a:avLst/>
          </a:prstGeom>
          <a:noFill/>
        </p:spPr>
        <p:txBody>
          <a:bodyPr lIns="0" rIns="0"/>
          <a:lstStyle/>
          <a:p>
            <a:pPr algn="r">
              <a:defRPr/>
            </a:pPr>
            <a:r>
              <a:rPr lang="en-US" altLang="zh-CN" sz="2000" spc="500" dirty="0">
                <a:solidFill>
                  <a:srgbClr val="FCFCFC"/>
                </a:solidFill>
                <a:latin typeface="Gungsuh" panose="02030600000101010101" pitchFamily="18" charset="-127"/>
              </a:rPr>
              <a:t>PART</a:t>
            </a:r>
            <a:endParaRPr lang="zh-CN" altLang="en-US" sz="2000" spc="500" dirty="0">
              <a:solidFill>
                <a:srgbClr val="FCFCFC"/>
              </a:solidFill>
              <a:latin typeface="Gungsuh" panose="02030600000101010101" pitchFamily="18" charset="-127"/>
            </a:endParaRPr>
          </a:p>
        </p:txBody>
      </p:sp>
      <p:sp>
        <p:nvSpPr>
          <p:cNvPr id="5" name="PA_文本框 4">
            <a:extLst>
              <a:ext uri="{FF2B5EF4-FFF2-40B4-BE49-F238E27FC236}">
                <a16:creationId xmlns:a16="http://schemas.microsoft.com/office/drawing/2014/main" id="{B1ACFA47-5D0F-4092-9710-34F09863DC97}"/>
              </a:ext>
            </a:extLst>
          </p:cNvPr>
          <p:cNvSpPr txBox="1"/>
          <p:nvPr>
            <p:custDataLst>
              <p:tags r:id="rId4"/>
            </p:custDataLst>
          </p:nvPr>
        </p:nvSpPr>
        <p:spPr>
          <a:xfrm>
            <a:off x="3097215" y="2979737"/>
            <a:ext cx="7570787" cy="1136651"/>
          </a:xfrm>
          <a:prstGeom prst="rect">
            <a:avLst/>
          </a:prstGeom>
          <a:noFill/>
        </p:spPr>
        <p:txBody>
          <a:bodyPr rIns="360000">
            <a:normAutofit/>
          </a:bodyPr>
          <a:lstStyle/>
          <a:p>
            <a:pPr algn="r">
              <a:defRPr/>
            </a:pPr>
            <a:r>
              <a:rPr lang="en-US" altLang="zh-CN" sz="4800" dirty="0">
                <a:solidFill>
                  <a:srgbClr val="063D54">
                    <a:lumMod val="75000"/>
                  </a:srgbClr>
                </a:solidFill>
              </a:rPr>
              <a:t>Problem Solving</a:t>
            </a:r>
            <a:endParaRPr lang="zh-CN" altLang="en-US" sz="4800" dirty="0">
              <a:solidFill>
                <a:srgbClr val="063D54">
                  <a:lumMod val="75000"/>
                </a:srgbClr>
              </a:solidFill>
            </a:endParaRPr>
          </a:p>
        </p:txBody>
      </p:sp>
      <p:cxnSp>
        <p:nvCxnSpPr>
          <p:cNvPr id="10" name="PA_直接连接符 9">
            <a:extLst>
              <a:ext uri="{FF2B5EF4-FFF2-40B4-BE49-F238E27FC236}">
                <a16:creationId xmlns:a16="http://schemas.microsoft.com/office/drawing/2014/main" id="{561E68A9-2C5E-454D-BB49-D6BFF6B5B250}"/>
              </a:ext>
            </a:extLst>
          </p:cNvPr>
          <p:cNvCxnSpPr>
            <a:cxnSpLocks/>
          </p:cNvCxnSpPr>
          <p:nvPr>
            <p:custDataLst>
              <p:tags r:id="rId5"/>
            </p:custDataLst>
          </p:nvPr>
        </p:nvCxnSpPr>
        <p:spPr>
          <a:xfrm>
            <a:off x="3483429" y="3848100"/>
            <a:ext cx="7184571"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PA_矩形 1">
            <a:extLst>
              <a:ext uri="{FF2B5EF4-FFF2-40B4-BE49-F238E27FC236}">
                <a16:creationId xmlns:a16="http://schemas.microsoft.com/office/drawing/2014/main" id="{68DCB164-FF76-497A-8E63-B095DDADF3EA}"/>
              </a:ext>
            </a:extLst>
          </p:cNvPr>
          <p:cNvSpPr/>
          <p:nvPr>
            <p:custDataLst>
              <p:tags r:id="rId6"/>
            </p:custDataLst>
          </p:nvPr>
        </p:nvSpPr>
        <p:spPr>
          <a:xfrm>
            <a:off x="5479042" y="3874492"/>
            <a:ext cx="9080499" cy="307777"/>
          </a:xfrm>
          <a:prstGeom prst="rect">
            <a:avLst/>
          </a:prstGeom>
        </p:spPr>
        <p:txBody>
          <a:bodyPr wrap="square">
            <a:spAutoFit/>
          </a:bodyPr>
          <a:lstStyle/>
          <a:p>
            <a:pPr algn="just">
              <a:defRPr/>
            </a:pPr>
            <a:r>
              <a:rPr lang="en-US" altLang="zh-CN" sz="1400" dirty="0">
                <a:solidFill>
                  <a:srgbClr val="FFFFFF">
                    <a:lumMod val="65000"/>
                  </a:srgbClr>
                </a:solidFill>
                <a:latin typeface="Gungsuh" panose="02030600000101010101" pitchFamily="18" charset="-127"/>
              </a:rPr>
              <a:t>Some problems we encountered and how we solve it</a:t>
            </a:r>
          </a:p>
        </p:txBody>
      </p:sp>
    </p:spTree>
    <p:custDataLst>
      <p:tags r:id="rId1"/>
    </p:custDataLst>
    <p:extLst>
      <p:ext uri="{BB962C8B-B14F-4D97-AF65-F5344CB8AC3E}">
        <p14:creationId xmlns:p14="http://schemas.microsoft.com/office/powerpoint/2010/main" val="3088777086"/>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left)">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anim calcmode="lin" valueType="num">
                                      <p:cBhvr>
                                        <p:cTn id="32" dur="1000" fill="hold"/>
                                        <p:tgtEl>
                                          <p:spTgt spid="2"/>
                                        </p:tgtEl>
                                        <p:attrNameLst>
                                          <p:attrName>ppt_x</p:attrName>
                                        </p:attrNameLst>
                                      </p:cBhvr>
                                      <p:tavLst>
                                        <p:tav tm="0">
                                          <p:val>
                                            <p:strVal val="#ppt_x"/>
                                          </p:val>
                                        </p:tav>
                                        <p:tav tm="100000">
                                          <p:val>
                                            <p:strVal val="#ppt_x"/>
                                          </p:val>
                                        </p:tav>
                                      </p:tavLst>
                                    </p:anim>
                                    <p:anim calcmode="lin" valueType="num">
                                      <p:cBhvr>
                                        <p:cTn id="3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P spid="4" grpId="0"/>
      <p:bldP spid="5" grpId="0" animBg="1" autoUpdateAnimBg="0"/>
      <p:bldP spid="2" grpId="0" animBg="1"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_矩形 2">
            <a:extLst>
              <a:ext uri="{FF2B5EF4-FFF2-40B4-BE49-F238E27FC236}">
                <a16:creationId xmlns:a16="http://schemas.microsoft.com/office/drawing/2014/main" id="{DE7714CF-4288-4227-BA0F-A241C26A7CF5}"/>
              </a:ext>
            </a:extLst>
          </p:cNvPr>
          <p:cNvSpPr/>
          <p:nvPr>
            <p:custDataLst>
              <p:tags r:id="rId2"/>
            </p:custDataLst>
          </p:nvPr>
        </p:nvSpPr>
        <p:spPr>
          <a:xfrm>
            <a:off x="1524002" y="2711451"/>
            <a:ext cx="1573213" cy="15367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en-US" altLang="zh-CN" sz="6000" dirty="0">
                <a:solidFill>
                  <a:srgbClr val="FCFCFC"/>
                </a:solidFill>
                <a:latin typeface="Gungsuh" panose="02030600000101010101" pitchFamily="18" charset="-127"/>
              </a:rPr>
              <a:t>01</a:t>
            </a:r>
            <a:endParaRPr lang="zh-CN" altLang="en-US" sz="6000" dirty="0">
              <a:solidFill>
                <a:srgbClr val="FCFCFC"/>
              </a:solidFill>
              <a:latin typeface="Gungsuh" panose="02030600000101010101" pitchFamily="18" charset="-127"/>
            </a:endParaRPr>
          </a:p>
        </p:txBody>
      </p:sp>
      <p:sp>
        <p:nvSpPr>
          <p:cNvPr id="4" name="PA_文本框 3">
            <a:extLst>
              <a:ext uri="{FF2B5EF4-FFF2-40B4-BE49-F238E27FC236}">
                <a16:creationId xmlns:a16="http://schemas.microsoft.com/office/drawing/2014/main" id="{92CF3A66-E572-4B18-A5C8-065820B5702B}"/>
              </a:ext>
            </a:extLst>
          </p:cNvPr>
          <p:cNvSpPr txBox="1"/>
          <p:nvPr>
            <p:custDataLst>
              <p:tags r:id="rId3"/>
            </p:custDataLst>
          </p:nvPr>
        </p:nvSpPr>
        <p:spPr>
          <a:xfrm>
            <a:off x="1460502" y="2727325"/>
            <a:ext cx="1636713" cy="400051"/>
          </a:xfrm>
          <a:prstGeom prst="rect">
            <a:avLst/>
          </a:prstGeom>
          <a:noFill/>
        </p:spPr>
        <p:txBody>
          <a:bodyPr lIns="0" rIns="0"/>
          <a:lstStyle/>
          <a:p>
            <a:pPr algn="r">
              <a:defRPr/>
            </a:pPr>
            <a:r>
              <a:rPr lang="en-US" altLang="zh-CN" sz="2000" spc="500" dirty="0">
                <a:solidFill>
                  <a:srgbClr val="FCFCFC"/>
                </a:solidFill>
                <a:latin typeface="Gungsuh" panose="02030600000101010101" pitchFamily="18" charset="-127"/>
              </a:rPr>
              <a:t>PART</a:t>
            </a:r>
            <a:endParaRPr lang="zh-CN" altLang="en-US" sz="2000" spc="500" dirty="0">
              <a:solidFill>
                <a:srgbClr val="FCFCFC"/>
              </a:solidFill>
              <a:latin typeface="Gungsuh" panose="02030600000101010101" pitchFamily="18" charset="-127"/>
            </a:endParaRPr>
          </a:p>
        </p:txBody>
      </p:sp>
      <p:sp>
        <p:nvSpPr>
          <p:cNvPr id="5" name="PA_文本框 4">
            <a:extLst>
              <a:ext uri="{FF2B5EF4-FFF2-40B4-BE49-F238E27FC236}">
                <a16:creationId xmlns:a16="http://schemas.microsoft.com/office/drawing/2014/main" id="{B1ACFA47-5D0F-4092-9710-34F09863DC97}"/>
              </a:ext>
            </a:extLst>
          </p:cNvPr>
          <p:cNvSpPr txBox="1"/>
          <p:nvPr>
            <p:custDataLst>
              <p:tags r:id="rId4"/>
            </p:custDataLst>
          </p:nvPr>
        </p:nvSpPr>
        <p:spPr>
          <a:xfrm>
            <a:off x="3097215" y="2979737"/>
            <a:ext cx="7570787" cy="1136651"/>
          </a:xfrm>
          <a:prstGeom prst="rect">
            <a:avLst/>
          </a:prstGeom>
          <a:noFill/>
        </p:spPr>
        <p:txBody>
          <a:bodyPr rIns="360000">
            <a:noAutofit/>
          </a:bodyPr>
          <a:lstStyle/>
          <a:p>
            <a:pPr algn="r">
              <a:defRPr/>
            </a:pPr>
            <a:r>
              <a:rPr lang="en-US" altLang="zh-CN" sz="3600" dirty="0">
                <a:solidFill>
                  <a:srgbClr val="063D54">
                    <a:lumMod val="75000"/>
                  </a:srgbClr>
                </a:solidFill>
              </a:rPr>
              <a:t>System Design &amp; Data Processing</a:t>
            </a:r>
            <a:endParaRPr lang="zh-CN" altLang="en-US" sz="3600" dirty="0">
              <a:solidFill>
                <a:srgbClr val="063D54">
                  <a:lumMod val="75000"/>
                </a:srgbClr>
              </a:solidFill>
            </a:endParaRPr>
          </a:p>
        </p:txBody>
      </p:sp>
      <p:cxnSp>
        <p:nvCxnSpPr>
          <p:cNvPr id="10" name="PA_直接连接符 9">
            <a:extLst>
              <a:ext uri="{FF2B5EF4-FFF2-40B4-BE49-F238E27FC236}">
                <a16:creationId xmlns:a16="http://schemas.microsoft.com/office/drawing/2014/main" id="{561E68A9-2C5E-454D-BB49-D6BFF6B5B250}"/>
              </a:ext>
            </a:extLst>
          </p:cNvPr>
          <p:cNvCxnSpPr>
            <a:cxnSpLocks/>
          </p:cNvCxnSpPr>
          <p:nvPr>
            <p:custDataLst>
              <p:tags r:id="rId5"/>
            </p:custDataLst>
          </p:nvPr>
        </p:nvCxnSpPr>
        <p:spPr>
          <a:xfrm>
            <a:off x="3483429" y="3848100"/>
            <a:ext cx="7184571"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PA_矩形 1">
            <a:extLst>
              <a:ext uri="{FF2B5EF4-FFF2-40B4-BE49-F238E27FC236}">
                <a16:creationId xmlns:a16="http://schemas.microsoft.com/office/drawing/2014/main" id="{68DCB164-FF76-497A-8E63-B095DDADF3EA}"/>
              </a:ext>
            </a:extLst>
          </p:cNvPr>
          <p:cNvSpPr/>
          <p:nvPr>
            <p:custDataLst>
              <p:tags r:id="rId6"/>
            </p:custDataLst>
          </p:nvPr>
        </p:nvSpPr>
        <p:spPr>
          <a:xfrm>
            <a:off x="3410097" y="3950680"/>
            <a:ext cx="9080499" cy="307777"/>
          </a:xfrm>
          <a:prstGeom prst="rect">
            <a:avLst/>
          </a:prstGeom>
        </p:spPr>
        <p:txBody>
          <a:bodyPr wrap="square">
            <a:spAutoFit/>
          </a:bodyPr>
          <a:lstStyle/>
          <a:p>
            <a:pPr>
              <a:defRPr/>
            </a:pPr>
            <a:r>
              <a:rPr lang="en-US" altLang="zh-CN" sz="1400" dirty="0">
                <a:solidFill>
                  <a:srgbClr val="FFFFFF">
                    <a:lumMod val="65000"/>
                  </a:srgbClr>
                </a:solidFill>
                <a:latin typeface="Gungsuh" panose="02030600000101010101" pitchFamily="18" charset="-127"/>
              </a:rPr>
              <a:t>The layered view of the overall system configuration and the data processing.</a:t>
            </a:r>
          </a:p>
        </p:txBody>
      </p:sp>
    </p:spTree>
    <p:custDataLst>
      <p:tags r:id="rId1"/>
    </p:custDataLst>
    <p:extLst>
      <p:ext uri="{BB962C8B-B14F-4D97-AF65-F5344CB8AC3E}">
        <p14:creationId xmlns:p14="http://schemas.microsoft.com/office/powerpoint/2010/main" val="2043006488"/>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left)">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anim calcmode="lin" valueType="num">
                                      <p:cBhvr>
                                        <p:cTn id="32" dur="1000" fill="hold"/>
                                        <p:tgtEl>
                                          <p:spTgt spid="2"/>
                                        </p:tgtEl>
                                        <p:attrNameLst>
                                          <p:attrName>ppt_x</p:attrName>
                                        </p:attrNameLst>
                                      </p:cBhvr>
                                      <p:tavLst>
                                        <p:tav tm="0">
                                          <p:val>
                                            <p:strVal val="#ppt_x"/>
                                          </p:val>
                                        </p:tav>
                                        <p:tav tm="100000">
                                          <p:val>
                                            <p:strVal val="#ppt_x"/>
                                          </p:val>
                                        </p:tav>
                                      </p:tavLst>
                                    </p:anim>
                                    <p:anim calcmode="lin" valueType="num">
                                      <p:cBhvr>
                                        <p:cTn id="3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P spid="4" grpId="0"/>
      <p:bldP spid="5" grpId="0" animBg="1" autoUpdateAnimBg="0"/>
      <p:bldP spid="2" grpId="0" animBg="1"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a:off x="231145" y="797382"/>
            <a:ext cx="11729709" cy="465640"/>
          </a:xfrm>
          <a:prstGeom prst="rect">
            <a:avLst/>
          </a:prstGeom>
        </p:spPr>
        <p:txBody>
          <a:bodyPr wrap="square">
            <a:spAutoFit/>
          </a:bodyPr>
          <a:lstStyle/>
          <a:p>
            <a:pPr>
              <a:lnSpc>
                <a:spcPct val="150000"/>
              </a:lnSpc>
            </a:pPr>
            <a:r>
              <a:rPr lang="en-US" altLang="zh-CN" b="1" dirty="0">
                <a:solidFill>
                  <a:schemeClr val="tx1">
                    <a:lumMod val="85000"/>
                    <a:lumOff val="15000"/>
                  </a:schemeClr>
                </a:solidFill>
              </a:rPr>
              <a:t>Time:</a:t>
            </a:r>
            <a:r>
              <a:rPr lang="en-US" altLang="zh-CN" dirty="0">
                <a:solidFill>
                  <a:schemeClr val="tx1">
                    <a:lumMod val="85000"/>
                    <a:lumOff val="15000"/>
                  </a:schemeClr>
                </a:solidFill>
              </a:rPr>
              <a:t> 6 April </a:t>
            </a:r>
            <a:endParaRPr lang="zh-CN" altLang="en-US" dirty="0">
              <a:solidFill>
                <a:schemeClr val="tx1">
                  <a:lumMod val="85000"/>
                  <a:lumOff val="15000"/>
                </a:schemeClr>
              </a:solidFill>
            </a:endParaRPr>
          </a:p>
        </p:txBody>
      </p:sp>
      <p:grpSp>
        <p:nvGrpSpPr>
          <p:cNvPr id="8" name="组合 7"/>
          <p:cNvGrpSpPr/>
          <p:nvPr/>
        </p:nvGrpSpPr>
        <p:grpSpPr>
          <a:xfrm>
            <a:off x="334912" y="102139"/>
            <a:ext cx="3666174" cy="978979"/>
            <a:chOff x="349800" y="270568"/>
            <a:chExt cx="1486542" cy="734234"/>
          </a:xfrm>
        </p:grpSpPr>
        <p:sp>
          <p:nvSpPr>
            <p:cNvPr id="12" name="PA_文本框 1">
              <a:extLst>
                <a:ext uri="{FF2B5EF4-FFF2-40B4-BE49-F238E27FC236}">
                  <a16:creationId xmlns:a16="http://schemas.microsoft.com/office/drawing/2014/main" id="{95CA5390-EAD3-40A5-BF6F-C69AB99948CD}"/>
                </a:ext>
              </a:extLst>
            </p:cNvPr>
            <p:cNvSpPr txBox="1"/>
            <p:nvPr>
              <p:custDataLst>
                <p:tags r:id="rId1"/>
              </p:custDataLst>
            </p:nvPr>
          </p:nvSpPr>
          <p:spPr>
            <a:xfrm>
              <a:off x="349800" y="270568"/>
              <a:ext cx="1262907" cy="355963"/>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6.1.Schrodinger’s 68-x2</a:t>
              </a:r>
            </a:p>
          </p:txBody>
        </p:sp>
        <p:sp>
          <p:nvSpPr>
            <p:cNvPr id="14" name="PA_文本框 1">
              <a:extLst>
                <a:ext uri="{FF2B5EF4-FFF2-40B4-BE49-F238E27FC236}">
                  <a16:creationId xmlns:a16="http://schemas.microsoft.com/office/drawing/2014/main" id="{BA0F9515-D5AE-4BED-A481-29A81D6010FD}"/>
                </a:ext>
              </a:extLst>
            </p:cNvPr>
            <p:cNvSpPr txBox="1"/>
            <p:nvPr>
              <p:custDataLst>
                <p:tags r:id="rId2"/>
              </p:custDataLst>
            </p:nvPr>
          </p:nvSpPr>
          <p:spPr>
            <a:xfrm>
              <a:off x="349800" y="547081"/>
              <a:ext cx="1486542" cy="457721"/>
            </a:xfrm>
            <a:prstGeom prst="rect">
              <a:avLst/>
            </a:prstGeom>
            <a:noFill/>
          </p:spPr>
          <p:txBody>
            <a:bodyPr wrap="square" lIns="0" tIns="0" rIns="0" rtlCol="0">
              <a:spAutoFit/>
            </a:bodyPr>
            <a:lstStyle/>
            <a:p>
              <a:pPr>
                <a:lnSpc>
                  <a:spcPts val="2300"/>
                </a:lnSpc>
              </a:pPr>
              <a:r>
                <a:rPr lang="en-US" altLang="zh-CN" sz="1400" dirty="0">
                  <a:solidFill>
                    <a:srgbClr val="E7E6E6">
                      <a:lumMod val="50000"/>
                    </a:srgbClr>
                  </a:solidFill>
                  <a:cs typeface="+mn-ea"/>
                  <a:sym typeface="+mn-lt"/>
                </a:rPr>
                <a:t>Occur and disappear, it’s a problem</a:t>
              </a:r>
            </a:p>
          </p:txBody>
        </p:sp>
      </p:grpSp>
      <p:sp>
        <p:nvSpPr>
          <p:cNvPr id="10" name="矩形 9">
            <a:extLst>
              <a:ext uri="{FF2B5EF4-FFF2-40B4-BE49-F238E27FC236}">
                <a16:creationId xmlns:a16="http://schemas.microsoft.com/office/drawing/2014/main" id="{42D824A4-A285-4AF8-A25A-1DBA2FE67C27}"/>
              </a:ext>
            </a:extLst>
          </p:cNvPr>
          <p:cNvSpPr/>
          <p:nvPr/>
        </p:nvSpPr>
        <p:spPr>
          <a:xfrm>
            <a:off x="231144" y="1123941"/>
            <a:ext cx="11729709" cy="1296637"/>
          </a:xfrm>
          <a:prstGeom prst="rect">
            <a:avLst/>
          </a:prstGeom>
        </p:spPr>
        <p:txBody>
          <a:bodyPr wrap="square">
            <a:spAutoFit/>
          </a:bodyPr>
          <a:lstStyle/>
          <a:p>
            <a:pPr>
              <a:lnSpc>
                <a:spcPct val="150000"/>
              </a:lnSpc>
            </a:pPr>
            <a:r>
              <a:rPr lang="en-US" altLang="zh-CN" b="1" dirty="0">
                <a:solidFill>
                  <a:schemeClr val="tx1">
                    <a:lumMod val="85000"/>
                    <a:lumOff val="15000"/>
                  </a:schemeClr>
                </a:solidFill>
              </a:rPr>
              <a:t>Problem Introduction</a:t>
            </a:r>
            <a:r>
              <a:rPr lang="en-US" altLang="zh-CN" dirty="0">
                <a:solidFill>
                  <a:schemeClr val="tx1">
                    <a:lumMod val="85000"/>
                    <a:lumOff val="15000"/>
                  </a:schemeClr>
                </a:solidFill>
              </a:rPr>
              <a:t>: At that day, I entered my own machine 68-x2 and wanted to continue my work, while I find I cannot enter 68-x2. Then I do some tests and restarted 68, stop and restart Hadoop under the help from our TA </a:t>
            </a:r>
            <a:r>
              <a:rPr lang="en-US" altLang="zh-CN" dirty="0" err="1">
                <a:solidFill>
                  <a:schemeClr val="tx1">
                    <a:lumMod val="85000"/>
                    <a:lumOff val="15000"/>
                  </a:schemeClr>
                </a:solidFill>
              </a:rPr>
              <a:t>Miss.Wu</a:t>
            </a:r>
            <a:r>
              <a:rPr lang="en-US" altLang="zh-CN" dirty="0">
                <a:solidFill>
                  <a:schemeClr val="tx1">
                    <a:lumMod val="85000"/>
                    <a:lumOff val="15000"/>
                  </a:schemeClr>
                </a:solidFill>
              </a:rPr>
              <a:t>(So thanks!), then I find some strange thing by “</a:t>
            </a:r>
            <a:r>
              <a:rPr lang="en-US" altLang="zh-CN" dirty="0" err="1">
                <a:solidFill>
                  <a:schemeClr val="tx1">
                    <a:lumMod val="85000"/>
                    <a:lumOff val="15000"/>
                  </a:schemeClr>
                </a:solidFill>
              </a:rPr>
              <a:t>sudo</a:t>
            </a:r>
            <a:r>
              <a:rPr lang="en-US" altLang="zh-CN" dirty="0">
                <a:solidFill>
                  <a:schemeClr val="tx1">
                    <a:lumMod val="85000"/>
                    <a:lumOff val="15000"/>
                  </a:schemeClr>
                </a:solidFill>
              </a:rPr>
              <a:t> </a:t>
            </a:r>
            <a:r>
              <a:rPr lang="en-US" altLang="zh-CN" dirty="0" err="1">
                <a:solidFill>
                  <a:schemeClr val="tx1">
                    <a:lumMod val="85000"/>
                    <a:lumOff val="15000"/>
                  </a:schemeClr>
                </a:solidFill>
              </a:rPr>
              <a:t>xentop</a:t>
            </a:r>
            <a:r>
              <a:rPr lang="en-US" altLang="zh-CN" dirty="0">
                <a:solidFill>
                  <a:schemeClr val="tx1">
                    <a:lumMod val="85000"/>
                    <a:lumOff val="15000"/>
                  </a:schemeClr>
                </a:solidFill>
              </a:rPr>
              <a:t>”:</a:t>
            </a:r>
            <a:endParaRPr lang="zh-CN" altLang="en-US" dirty="0">
              <a:solidFill>
                <a:schemeClr val="tx1">
                  <a:lumMod val="85000"/>
                  <a:lumOff val="15000"/>
                </a:schemeClr>
              </a:solidFill>
            </a:endParaRPr>
          </a:p>
        </p:txBody>
      </p:sp>
      <p:pic>
        <p:nvPicPr>
          <p:cNvPr id="5" name="图片 4">
            <a:extLst>
              <a:ext uri="{FF2B5EF4-FFF2-40B4-BE49-F238E27FC236}">
                <a16:creationId xmlns:a16="http://schemas.microsoft.com/office/drawing/2014/main" id="{9F4AFFE9-3DF3-47BA-A0DC-711B5A5878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144" y="2420578"/>
            <a:ext cx="11729709" cy="1152467"/>
          </a:xfrm>
          <a:prstGeom prst="rect">
            <a:avLst/>
          </a:prstGeom>
        </p:spPr>
      </p:pic>
      <p:pic>
        <p:nvPicPr>
          <p:cNvPr id="7" name="图片 6">
            <a:extLst>
              <a:ext uri="{FF2B5EF4-FFF2-40B4-BE49-F238E27FC236}">
                <a16:creationId xmlns:a16="http://schemas.microsoft.com/office/drawing/2014/main" id="{83B1F134-11C8-404F-A381-2435E96E7A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1144" y="3623784"/>
            <a:ext cx="11729709" cy="1198657"/>
          </a:xfrm>
          <a:prstGeom prst="rect">
            <a:avLst/>
          </a:prstGeom>
        </p:spPr>
      </p:pic>
      <p:sp>
        <p:nvSpPr>
          <p:cNvPr id="15" name="矩形 14">
            <a:extLst>
              <a:ext uri="{FF2B5EF4-FFF2-40B4-BE49-F238E27FC236}">
                <a16:creationId xmlns:a16="http://schemas.microsoft.com/office/drawing/2014/main" id="{7AF5BCBC-9E48-46FF-81FF-ABDCC8BDED76}"/>
              </a:ext>
            </a:extLst>
          </p:cNvPr>
          <p:cNvSpPr/>
          <p:nvPr/>
        </p:nvSpPr>
        <p:spPr>
          <a:xfrm>
            <a:off x="231143" y="5083026"/>
            <a:ext cx="11729709" cy="1712135"/>
          </a:xfrm>
          <a:prstGeom prst="rect">
            <a:avLst/>
          </a:prstGeom>
        </p:spPr>
        <p:txBody>
          <a:bodyPr wrap="square">
            <a:spAutoFit/>
          </a:bodyPr>
          <a:lstStyle/>
          <a:p>
            <a:pPr>
              <a:lnSpc>
                <a:spcPct val="150000"/>
              </a:lnSpc>
            </a:pPr>
            <a:r>
              <a:rPr lang="en-US" altLang="zh-CN" dirty="0">
                <a:solidFill>
                  <a:schemeClr val="tx1">
                    <a:lumMod val="85000"/>
                    <a:lumOff val="15000"/>
                  </a:schemeClr>
                </a:solidFill>
              </a:rPr>
              <a:t>The result of “</a:t>
            </a:r>
            <a:r>
              <a:rPr lang="en-US" altLang="zh-CN" dirty="0" err="1">
                <a:solidFill>
                  <a:schemeClr val="tx1">
                    <a:lumMod val="85000"/>
                    <a:lumOff val="15000"/>
                  </a:schemeClr>
                </a:solidFill>
              </a:rPr>
              <a:t>xentop</a:t>
            </a:r>
            <a:r>
              <a:rPr lang="en-US" altLang="zh-CN" dirty="0">
                <a:solidFill>
                  <a:schemeClr val="tx1">
                    <a:lumMod val="85000"/>
                    <a:lumOff val="15000"/>
                  </a:schemeClr>
                </a:solidFill>
              </a:rPr>
              <a:t>” changed around every ten seconds. Sometimes 68-x2 occurred while the state is paused or blocked, while sometimes its disappeared and I can just saw 68-x1. Additionally, I cannot connect 68-x2.</a:t>
            </a:r>
          </a:p>
          <a:p>
            <a:pPr>
              <a:lnSpc>
                <a:spcPct val="150000"/>
              </a:lnSpc>
            </a:pPr>
            <a:r>
              <a:rPr lang="en-US" altLang="zh-CN" dirty="0">
                <a:solidFill>
                  <a:schemeClr val="tx1">
                    <a:lumMod val="85000"/>
                    <a:lumOff val="15000"/>
                  </a:schemeClr>
                </a:solidFill>
              </a:rPr>
              <a:t>Around five hours’ struggle in some advice from google, I accepted the suggestion from TA that I should destroy and rebuilt x2. Then I solved some subproblems when rebuilt VM 68-x2.</a:t>
            </a:r>
            <a:endParaRPr lang="zh-CN" altLang="en-US" dirty="0">
              <a:solidFill>
                <a:schemeClr val="tx1">
                  <a:lumMod val="85000"/>
                  <a:lumOff val="15000"/>
                </a:schemeClr>
              </a:solidFill>
            </a:endParaRPr>
          </a:p>
        </p:txBody>
      </p:sp>
    </p:spTree>
    <p:extLst>
      <p:ext uri="{BB962C8B-B14F-4D97-AF65-F5344CB8AC3E}">
        <p14:creationId xmlns:p14="http://schemas.microsoft.com/office/powerpoint/2010/main" val="3516782238"/>
      </p:ext>
    </p:extLst>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down)">
                                      <p:cBhvr>
                                        <p:cTn id="7" dur="500"/>
                                        <p:tgtEl>
                                          <p:spTgt spid="51"/>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10" grpId="0"/>
      <p:bldP spid="1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a:off x="231145" y="797382"/>
            <a:ext cx="11729709" cy="465640"/>
          </a:xfrm>
          <a:prstGeom prst="rect">
            <a:avLst/>
          </a:prstGeom>
        </p:spPr>
        <p:txBody>
          <a:bodyPr wrap="square">
            <a:spAutoFit/>
          </a:bodyPr>
          <a:lstStyle/>
          <a:p>
            <a:pPr>
              <a:lnSpc>
                <a:spcPct val="150000"/>
              </a:lnSpc>
            </a:pPr>
            <a:r>
              <a:rPr lang="en-US" altLang="zh-CN" b="1" dirty="0">
                <a:solidFill>
                  <a:schemeClr val="tx1">
                    <a:lumMod val="85000"/>
                    <a:lumOff val="15000"/>
                  </a:schemeClr>
                </a:solidFill>
              </a:rPr>
              <a:t>Time:</a:t>
            </a:r>
            <a:r>
              <a:rPr lang="en-US" altLang="zh-CN" dirty="0">
                <a:solidFill>
                  <a:schemeClr val="tx1">
                    <a:lumMod val="85000"/>
                    <a:lumOff val="15000"/>
                  </a:schemeClr>
                </a:solidFill>
              </a:rPr>
              <a:t> 10 April </a:t>
            </a:r>
            <a:endParaRPr lang="zh-CN" altLang="en-US" dirty="0">
              <a:solidFill>
                <a:schemeClr val="tx1">
                  <a:lumMod val="85000"/>
                  <a:lumOff val="15000"/>
                </a:schemeClr>
              </a:solidFill>
            </a:endParaRPr>
          </a:p>
        </p:txBody>
      </p:sp>
      <p:grpSp>
        <p:nvGrpSpPr>
          <p:cNvPr id="8" name="组合 7"/>
          <p:cNvGrpSpPr/>
          <p:nvPr/>
        </p:nvGrpSpPr>
        <p:grpSpPr>
          <a:xfrm>
            <a:off x="334912" y="102139"/>
            <a:ext cx="3666174" cy="684027"/>
            <a:chOff x="349800" y="270568"/>
            <a:chExt cx="1486542" cy="513020"/>
          </a:xfrm>
        </p:grpSpPr>
        <p:sp>
          <p:nvSpPr>
            <p:cNvPr id="12" name="PA_文本框 1">
              <a:extLst>
                <a:ext uri="{FF2B5EF4-FFF2-40B4-BE49-F238E27FC236}">
                  <a16:creationId xmlns:a16="http://schemas.microsoft.com/office/drawing/2014/main" id="{95CA5390-EAD3-40A5-BF6F-C69AB99948CD}"/>
                </a:ext>
              </a:extLst>
            </p:cNvPr>
            <p:cNvSpPr txBox="1"/>
            <p:nvPr>
              <p:custDataLst>
                <p:tags r:id="rId1"/>
              </p:custDataLst>
            </p:nvPr>
          </p:nvSpPr>
          <p:spPr>
            <a:xfrm>
              <a:off x="349800" y="270568"/>
              <a:ext cx="1045164" cy="355963"/>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6.1.1 Subproblem1 </a:t>
              </a:r>
            </a:p>
          </p:txBody>
        </p:sp>
        <p:sp>
          <p:nvSpPr>
            <p:cNvPr id="14" name="PA_文本框 1">
              <a:extLst>
                <a:ext uri="{FF2B5EF4-FFF2-40B4-BE49-F238E27FC236}">
                  <a16:creationId xmlns:a16="http://schemas.microsoft.com/office/drawing/2014/main" id="{BA0F9515-D5AE-4BED-A481-29A81D6010FD}"/>
                </a:ext>
              </a:extLst>
            </p:cNvPr>
            <p:cNvSpPr txBox="1"/>
            <p:nvPr>
              <p:custDataLst>
                <p:tags r:id="rId2"/>
              </p:custDataLst>
            </p:nvPr>
          </p:nvSpPr>
          <p:spPr>
            <a:xfrm>
              <a:off x="349800" y="547081"/>
              <a:ext cx="1486542" cy="236507"/>
            </a:xfrm>
            <a:prstGeom prst="rect">
              <a:avLst/>
            </a:prstGeom>
            <a:noFill/>
          </p:spPr>
          <p:txBody>
            <a:bodyPr wrap="square" lIns="0" tIns="0" rIns="0" rtlCol="0">
              <a:spAutoFit/>
            </a:bodyPr>
            <a:lstStyle/>
            <a:p>
              <a:pPr>
                <a:lnSpc>
                  <a:spcPts val="2300"/>
                </a:lnSpc>
              </a:pPr>
              <a:r>
                <a:rPr lang="en-US" altLang="zh-CN" sz="1400" dirty="0">
                  <a:solidFill>
                    <a:srgbClr val="E7E6E6">
                      <a:lumMod val="50000"/>
                    </a:srgbClr>
                  </a:solidFill>
                  <a:cs typeface="+mn-ea"/>
                  <a:sym typeface="+mn-lt"/>
                </a:rPr>
                <a:t>The </a:t>
              </a:r>
              <a:r>
                <a:rPr lang="en-US" altLang="zh-CN" sz="1400" dirty="0" err="1">
                  <a:solidFill>
                    <a:srgbClr val="E7E6E6">
                      <a:lumMod val="50000"/>
                    </a:srgbClr>
                  </a:solidFill>
                  <a:cs typeface="+mn-ea"/>
                  <a:sym typeface="+mn-lt"/>
                </a:rPr>
                <a:t>know_hosts</a:t>
              </a:r>
              <a:r>
                <a:rPr lang="en-US" altLang="zh-CN" sz="1400" dirty="0">
                  <a:solidFill>
                    <a:srgbClr val="E7E6E6">
                      <a:lumMod val="50000"/>
                    </a:srgbClr>
                  </a:solidFill>
                  <a:cs typeface="+mn-ea"/>
                  <a:sym typeface="+mn-lt"/>
                </a:rPr>
                <a:t> conflicts in 68-x2.</a:t>
              </a:r>
            </a:p>
          </p:txBody>
        </p:sp>
      </p:grpSp>
      <p:sp>
        <p:nvSpPr>
          <p:cNvPr id="10" name="矩形 9">
            <a:extLst>
              <a:ext uri="{FF2B5EF4-FFF2-40B4-BE49-F238E27FC236}">
                <a16:creationId xmlns:a16="http://schemas.microsoft.com/office/drawing/2014/main" id="{42D824A4-A285-4AF8-A25A-1DBA2FE67C27}"/>
              </a:ext>
            </a:extLst>
          </p:cNvPr>
          <p:cNvSpPr/>
          <p:nvPr/>
        </p:nvSpPr>
        <p:spPr>
          <a:xfrm>
            <a:off x="231144" y="1123941"/>
            <a:ext cx="11729709" cy="881139"/>
          </a:xfrm>
          <a:prstGeom prst="rect">
            <a:avLst/>
          </a:prstGeom>
        </p:spPr>
        <p:txBody>
          <a:bodyPr wrap="square">
            <a:spAutoFit/>
          </a:bodyPr>
          <a:lstStyle/>
          <a:p>
            <a:pPr>
              <a:lnSpc>
                <a:spcPct val="150000"/>
              </a:lnSpc>
            </a:pPr>
            <a:r>
              <a:rPr lang="en-US" altLang="zh-CN" b="1" dirty="0">
                <a:solidFill>
                  <a:schemeClr val="tx1">
                    <a:lumMod val="85000"/>
                    <a:lumOff val="15000"/>
                  </a:schemeClr>
                </a:solidFill>
              </a:rPr>
              <a:t>Problem Introduction</a:t>
            </a:r>
            <a:r>
              <a:rPr lang="en-US" altLang="zh-CN" dirty="0">
                <a:solidFill>
                  <a:schemeClr val="tx1">
                    <a:lumMod val="85000"/>
                    <a:lumOff val="15000"/>
                  </a:schemeClr>
                </a:solidFill>
              </a:rPr>
              <a:t>: Cannot enter 68-x2 without password after finish steps of ‘</a:t>
            </a:r>
            <a:r>
              <a:rPr lang="en-US" altLang="zh-CN" dirty="0" err="1">
                <a:solidFill>
                  <a:schemeClr val="tx1">
                    <a:lumMod val="85000"/>
                    <a:lumOff val="15000"/>
                  </a:schemeClr>
                </a:solidFill>
              </a:rPr>
              <a:t>ssh</a:t>
            </a:r>
            <a:r>
              <a:rPr lang="en-US" altLang="zh-CN" dirty="0">
                <a:solidFill>
                  <a:schemeClr val="tx1">
                    <a:lumMod val="85000"/>
                    <a:lumOff val="15000"/>
                  </a:schemeClr>
                </a:solidFill>
              </a:rPr>
              <a:t>-keygen –t </a:t>
            </a:r>
            <a:r>
              <a:rPr lang="en-US" altLang="zh-CN" dirty="0" err="1">
                <a:solidFill>
                  <a:schemeClr val="tx1">
                    <a:lumMod val="85000"/>
                    <a:lumOff val="15000"/>
                  </a:schemeClr>
                </a:solidFill>
              </a:rPr>
              <a:t>rsa</a:t>
            </a:r>
            <a:r>
              <a:rPr lang="en-US" altLang="zh-CN" dirty="0">
                <a:solidFill>
                  <a:schemeClr val="tx1">
                    <a:lumMod val="85000"/>
                    <a:lumOff val="15000"/>
                  </a:schemeClr>
                </a:solidFill>
              </a:rPr>
              <a:t> –P “”’ and copy it to VMs. So Hadoop cannot restart normally:</a:t>
            </a:r>
            <a:endParaRPr lang="zh-CN" altLang="en-US" dirty="0">
              <a:solidFill>
                <a:schemeClr val="tx1">
                  <a:lumMod val="85000"/>
                  <a:lumOff val="15000"/>
                </a:schemeClr>
              </a:solidFill>
            </a:endParaRPr>
          </a:p>
        </p:txBody>
      </p:sp>
      <p:pic>
        <p:nvPicPr>
          <p:cNvPr id="3" name="图片 2">
            <a:extLst>
              <a:ext uri="{FF2B5EF4-FFF2-40B4-BE49-F238E27FC236}">
                <a16:creationId xmlns:a16="http://schemas.microsoft.com/office/drawing/2014/main" id="{D89D523E-107F-4674-9DE9-56EED9E75F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17" y="3200990"/>
            <a:ext cx="6218459" cy="2415749"/>
          </a:xfrm>
          <a:prstGeom prst="rect">
            <a:avLst/>
          </a:prstGeom>
        </p:spPr>
      </p:pic>
      <p:pic>
        <p:nvPicPr>
          <p:cNvPr id="6" name="图片 5">
            <a:extLst>
              <a:ext uri="{FF2B5EF4-FFF2-40B4-BE49-F238E27FC236}">
                <a16:creationId xmlns:a16="http://schemas.microsoft.com/office/drawing/2014/main" id="{26E0AF21-B607-4D9A-88B1-0E22D3503D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111236"/>
            <a:ext cx="6218459" cy="1089754"/>
          </a:xfrm>
          <a:prstGeom prst="rect">
            <a:avLst/>
          </a:prstGeom>
        </p:spPr>
      </p:pic>
      <p:sp>
        <p:nvSpPr>
          <p:cNvPr id="16" name="矩形 15">
            <a:extLst>
              <a:ext uri="{FF2B5EF4-FFF2-40B4-BE49-F238E27FC236}">
                <a16:creationId xmlns:a16="http://schemas.microsoft.com/office/drawing/2014/main" id="{A55DADF5-9D22-4155-A362-3C5839756614}"/>
              </a:ext>
            </a:extLst>
          </p:cNvPr>
          <p:cNvSpPr/>
          <p:nvPr/>
        </p:nvSpPr>
        <p:spPr>
          <a:xfrm>
            <a:off x="6373093" y="2005080"/>
            <a:ext cx="5182231" cy="2543132"/>
          </a:xfrm>
          <a:prstGeom prst="rect">
            <a:avLst/>
          </a:prstGeom>
        </p:spPr>
        <p:txBody>
          <a:bodyPr wrap="square">
            <a:spAutoFit/>
          </a:bodyPr>
          <a:lstStyle/>
          <a:p>
            <a:pPr>
              <a:lnSpc>
                <a:spcPct val="150000"/>
              </a:lnSpc>
            </a:pPr>
            <a:r>
              <a:rPr lang="en-US" altLang="zh-CN" b="1" dirty="0">
                <a:solidFill>
                  <a:schemeClr val="tx1">
                    <a:lumMod val="85000"/>
                    <a:lumOff val="15000"/>
                  </a:schemeClr>
                </a:solidFill>
              </a:rPr>
              <a:t>Process</a:t>
            </a:r>
            <a:r>
              <a:rPr lang="en-US" altLang="zh-CN" dirty="0">
                <a:solidFill>
                  <a:schemeClr val="tx1">
                    <a:lumMod val="85000"/>
                    <a:lumOff val="15000"/>
                  </a:schemeClr>
                </a:solidFill>
              </a:rPr>
              <a:t>: 1. Check the IP address(it’s right)</a:t>
            </a:r>
          </a:p>
          <a:p>
            <a:pPr>
              <a:lnSpc>
                <a:spcPct val="150000"/>
              </a:lnSpc>
            </a:pPr>
            <a:r>
              <a:rPr lang="en-US" altLang="zh-CN" dirty="0">
                <a:solidFill>
                  <a:schemeClr val="tx1">
                    <a:lumMod val="85000"/>
                    <a:lumOff val="15000"/>
                  </a:schemeClr>
                </a:solidFill>
              </a:rPr>
              <a:t>	2. Check the nameserver(it’s right)</a:t>
            </a:r>
          </a:p>
          <a:p>
            <a:pPr>
              <a:lnSpc>
                <a:spcPct val="150000"/>
              </a:lnSpc>
            </a:pPr>
            <a:r>
              <a:rPr lang="en-US" altLang="zh-CN" dirty="0">
                <a:solidFill>
                  <a:schemeClr val="tx1">
                    <a:lumMod val="85000"/>
                    <a:lumOff val="15000"/>
                  </a:schemeClr>
                </a:solidFill>
              </a:rPr>
              <a:t>	3. Delete all </a:t>
            </a:r>
            <a:r>
              <a:rPr lang="en-US" altLang="zh-CN" dirty="0" err="1">
                <a:solidFill>
                  <a:schemeClr val="tx1">
                    <a:lumMod val="85000"/>
                    <a:lumOff val="15000"/>
                  </a:schemeClr>
                </a:solidFill>
              </a:rPr>
              <a:t>know_hosts</a:t>
            </a:r>
            <a:r>
              <a:rPr lang="en-US" altLang="zh-CN" dirty="0">
                <a:solidFill>
                  <a:schemeClr val="tx1">
                    <a:lumMod val="85000"/>
                    <a:lumOff val="15000"/>
                  </a:schemeClr>
                </a:solidFill>
              </a:rPr>
              <a:t> in all VMs and 	master, then repeat the ‘</a:t>
            </a:r>
            <a:r>
              <a:rPr lang="en-US" altLang="zh-CN" dirty="0" err="1">
                <a:solidFill>
                  <a:schemeClr val="tx1">
                    <a:lumMod val="85000"/>
                    <a:lumOff val="15000"/>
                  </a:schemeClr>
                </a:solidFill>
              </a:rPr>
              <a:t>ssh</a:t>
            </a:r>
            <a:r>
              <a:rPr lang="en-US" altLang="zh-CN" dirty="0">
                <a:solidFill>
                  <a:schemeClr val="tx1">
                    <a:lumMod val="85000"/>
                    <a:lumOff val="15000"/>
                  </a:schemeClr>
                </a:solidFill>
              </a:rPr>
              <a:t>-keygen –t 	</a:t>
            </a:r>
            <a:r>
              <a:rPr lang="en-US" altLang="zh-CN" dirty="0" err="1">
                <a:solidFill>
                  <a:schemeClr val="tx1">
                    <a:lumMod val="85000"/>
                    <a:lumOff val="15000"/>
                  </a:schemeClr>
                </a:solidFill>
              </a:rPr>
              <a:t>rsa</a:t>
            </a:r>
            <a:r>
              <a:rPr lang="en-US" altLang="zh-CN" dirty="0">
                <a:solidFill>
                  <a:schemeClr val="tx1">
                    <a:lumMod val="85000"/>
                    <a:lumOff val="15000"/>
                  </a:schemeClr>
                </a:solidFill>
              </a:rPr>
              <a:t> -P’s steps. Then format and restart 	Hadoop. The problem is solved finally.</a:t>
            </a:r>
            <a:endParaRPr lang="zh-CN" altLang="en-US" dirty="0">
              <a:solidFill>
                <a:schemeClr val="tx1">
                  <a:lumMod val="85000"/>
                  <a:lumOff val="15000"/>
                </a:schemeClr>
              </a:solidFill>
            </a:endParaRPr>
          </a:p>
        </p:txBody>
      </p:sp>
      <p:sp>
        <p:nvSpPr>
          <p:cNvPr id="17" name="矩形 16">
            <a:extLst>
              <a:ext uri="{FF2B5EF4-FFF2-40B4-BE49-F238E27FC236}">
                <a16:creationId xmlns:a16="http://schemas.microsoft.com/office/drawing/2014/main" id="{4F46ABBC-A8CE-4776-A4E8-38C05A582F2D}"/>
              </a:ext>
            </a:extLst>
          </p:cNvPr>
          <p:cNvSpPr/>
          <p:nvPr/>
        </p:nvSpPr>
        <p:spPr>
          <a:xfrm>
            <a:off x="6373092" y="4408864"/>
            <a:ext cx="5182231" cy="2127634"/>
          </a:xfrm>
          <a:prstGeom prst="rect">
            <a:avLst/>
          </a:prstGeom>
        </p:spPr>
        <p:txBody>
          <a:bodyPr wrap="square">
            <a:spAutoFit/>
          </a:bodyPr>
          <a:lstStyle/>
          <a:p>
            <a:pPr>
              <a:lnSpc>
                <a:spcPct val="150000"/>
              </a:lnSpc>
            </a:pPr>
            <a:r>
              <a:rPr lang="en-US" altLang="zh-CN" b="1" dirty="0">
                <a:solidFill>
                  <a:schemeClr val="tx1">
                    <a:lumMod val="85000"/>
                    <a:lumOff val="15000"/>
                  </a:schemeClr>
                </a:solidFill>
              </a:rPr>
              <a:t>Analysis</a:t>
            </a:r>
            <a:r>
              <a:rPr lang="en-US" altLang="zh-CN" dirty="0">
                <a:solidFill>
                  <a:schemeClr val="tx1">
                    <a:lumMod val="85000"/>
                    <a:lumOff val="15000"/>
                  </a:schemeClr>
                </a:solidFill>
              </a:rPr>
              <a:t>: The </a:t>
            </a:r>
            <a:r>
              <a:rPr lang="en-US" altLang="zh-CN" dirty="0" err="1">
                <a:solidFill>
                  <a:schemeClr val="tx1">
                    <a:lumMod val="85000"/>
                    <a:lumOff val="15000"/>
                  </a:schemeClr>
                </a:solidFill>
              </a:rPr>
              <a:t>know_hosts</a:t>
            </a:r>
            <a:r>
              <a:rPr lang="en-US" altLang="zh-CN" dirty="0">
                <a:solidFill>
                  <a:schemeClr val="tx1">
                    <a:lumMod val="85000"/>
                    <a:lumOff val="15000"/>
                  </a:schemeClr>
                </a:solidFill>
              </a:rPr>
              <a:t> generated before make a conflict with the newly </a:t>
            </a:r>
            <a:r>
              <a:rPr lang="en-US" altLang="zh-CN" dirty="0" err="1">
                <a:solidFill>
                  <a:schemeClr val="tx1">
                    <a:lumMod val="85000"/>
                    <a:lumOff val="15000"/>
                  </a:schemeClr>
                </a:solidFill>
              </a:rPr>
              <a:t>know_hosts</a:t>
            </a:r>
            <a:r>
              <a:rPr lang="en-US" altLang="zh-CN" dirty="0">
                <a:solidFill>
                  <a:schemeClr val="tx1">
                    <a:lumMod val="85000"/>
                    <a:lumOff val="15000"/>
                  </a:schemeClr>
                </a:solidFill>
              </a:rPr>
              <a:t>(although there are no errors occurred when you rebuilt it). So you cannot enter the target without password until you delete all </a:t>
            </a:r>
            <a:r>
              <a:rPr lang="en-US" altLang="zh-CN" dirty="0" err="1">
                <a:solidFill>
                  <a:schemeClr val="tx1">
                    <a:lumMod val="85000"/>
                    <a:lumOff val="15000"/>
                  </a:schemeClr>
                </a:solidFill>
              </a:rPr>
              <a:t>know_hosts</a:t>
            </a:r>
            <a:r>
              <a:rPr lang="en-US" altLang="zh-CN" dirty="0">
                <a:solidFill>
                  <a:schemeClr val="tx1">
                    <a:lumMod val="85000"/>
                    <a:lumOff val="15000"/>
                  </a:schemeClr>
                </a:solidFill>
              </a:rPr>
              <a:t> and redo it.</a:t>
            </a:r>
            <a:endParaRPr lang="zh-CN" altLang="en-US" dirty="0">
              <a:solidFill>
                <a:schemeClr val="tx1">
                  <a:lumMod val="85000"/>
                  <a:lumOff val="15000"/>
                </a:schemeClr>
              </a:solidFill>
            </a:endParaRPr>
          </a:p>
        </p:txBody>
      </p:sp>
    </p:spTree>
    <p:extLst>
      <p:ext uri="{BB962C8B-B14F-4D97-AF65-F5344CB8AC3E}">
        <p14:creationId xmlns:p14="http://schemas.microsoft.com/office/powerpoint/2010/main" val="1209617651"/>
      </p:ext>
    </p:extLst>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down)">
                                      <p:cBhvr>
                                        <p:cTn id="7" dur="500"/>
                                        <p:tgtEl>
                                          <p:spTgt spid="51"/>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10" grpId="0"/>
      <p:bldP spid="16" grpId="0"/>
      <p:bldP spid="1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a:off x="231145" y="797382"/>
            <a:ext cx="11729709" cy="465640"/>
          </a:xfrm>
          <a:prstGeom prst="rect">
            <a:avLst/>
          </a:prstGeom>
        </p:spPr>
        <p:txBody>
          <a:bodyPr wrap="square">
            <a:spAutoFit/>
          </a:bodyPr>
          <a:lstStyle/>
          <a:p>
            <a:pPr>
              <a:lnSpc>
                <a:spcPct val="150000"/>
              </a:lnSpc>
            </a:pPr>
            <a:r>
              <a:rPr lang="en-US" altLang="zh-CN" b="1" dirty="0">
                <a:solidFill>
                  <a:schemeClr val="tx1">
                    <a:lumMod val="85000"/>
                    <a:lumOff val="15000"/>
                  </a:schemeClr>
                </a:solidFill>
              </a:rPr>
              <a:t>Time:</a:t>
            </a:r>
            <a:r>
              <a:rPr lang="en-US" altLang="zh-CN" dirty="0">
                <a:solidFill>
                  <a:schemeClr val="tx1">
                    <a:lumMod val="85000"/>
                    <a:lumOff val="15000"/>
                  </a:schemeClr>
                </a:solidFill>
              </a:rPr>
              <a:t> 11 April </a:t>
            </a:r>
            <a:endParaRPr lang="zh-CN" altLang="en-US" dirty="0">
              <a:solidFill>
                <a:schemeClr val="tx1">
                  <a:lumMod val="85000"/>
                  <a:lumOff val="15000"/>
                </a:schemeClr>
              </a:solidFill>
            </a:endParaRPr>
          </a:p>
        </p:txBody>
      </p:sp>
      <p:grpSp>
        <p:nvGrpSpPr>
          <p:cNvPr id="8" name="组合 7"/>
          <p:cNvGrpSpPr/>
          <p:nvPr/>
        </p:nvGrpSpPr>
        <p:grpSpPr>
          <a:xfrm>
            <a:off x="334912" y="102139"/>
            <a:ext cx="3666174" cy="684027"/>
            <a:chOff x="349800" y="270568"/>
            <a:chExt cx="1486542" cy="513020"/>
          </a:xfrm>
        </p:grpSpPr>
        <p:sp>
          <p:nvSpPr>
            <p:cNvPr id="12" name="PA_文本框 1">
              <a:extLst>
                <a:ext uri="{FF2B5EF4-FFF2-40B4-BE49-F238E27FC236}">
                  <a16:creationId xmlns:a16="http://schemas.microsoft.com/office/drawing/2014/main" id="{95CA5390-EAD3-40A5-BF6F-C69AB99948CD}"/>
                </a:ext>
              </a:extLst>
            </p:cNvPr>
            <p:cNvSpPr txBox="1"/>
            <p:nvPr>
              <p:custDataLst>
                <p:tags r:id="rId1"/>
              </p:custDataLst>
            </p:nvPr>
          </p:nvSpPr>
          <p:spPr>
            <a:xfrm>
              <a:off x="349800" y="270568"/>
              <a:ext cx="1246657" cy="355963"/>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6.1.2 Unhealthy Nodes </a:t>
              </a:r>
            </a:p>
          </p:txBody>
        </p:sp>
        <p:sp>
          <p:nvSpPr>
            <p:cNvPr id="14" name="PA_文本框 1">
              <a:extLst>
                <a:ext uri="{FF2B5EF4-FFF2-40B4-BE49-F238E27FC236}">
                  <a16:creationId xmlns:a16="http://schemas.microsoft.com/office/drawing/2014/main" id="{BA0F9515-D5AE-4BED-A481-29A81D6010FD}"/>
                </a:ext>
              </a:extLst>
            </p:cNvPr>
            <p:cNvSpPr txBox="1"/>
            <p:nvPr>
              <p:custDataLst>
                <p:tags r:id="rId2"/>
              </p:custDataLst>
            </p:nvPr>
          </p:nvSpPr>
          <p:spPr>
            <a:xfrm>
              <a:off x="349800" y="547081"/>
              <a:ext cx="1486542" cy="236507"/>
            </a:xfrm>
            <a:prstGeom prst="rect">
              <a:avLst/>
            </a:prstGeom>
            <a:noFill/>
          </p:spPr>
          <p:txBody>
            <a:bodyPr wrap="square" lIns="0" tIns="0" rIns="0" rtlCol="0">
              <a:spAutoFit/>
            </a:bodyPr>
            <a:lstStyle/>
            <a:p>
              <a:pPr>
                <a:lnSpc>
                  <a:spcPts val="2300"/>
                </a:lnSpc>
              </a:pPr>
              <a:endParaRPr lang="en-US" altLang="zh-CN" sz="1400" dirty="0">
                <a:solidFill>
                  <a:srgbClr val="E7E6E6">
                    <a:lumMod val="50000"/>
                  </a:srgbClr>
                </a:solidFill>
                <a:cs typeface="+mn-ea"/>
                <a:sym typeface="+mn-lt"/>
              </a:endParaRPr>
            </a:p>
          </p:txBody>
        </p:sp>
      </p:grpSp>
      <p:sp>
        <p:nvSpPr>
          <p:cNvPr id="10" name="矩形 9">
            <a:extLst>
              <a:ext uri="{FF2B5EF4-FFF2-40B4-BE49-F238E27FC236}">
                <a16:creationId xmlns:a16="http://schemas.microsoft.com/office/drawing/2014/main" id="{42D824A4-A285-4AF8-A25A-1DBA2FE67C27}"/>
              </a:ext>
            </a:extLst>
          </p:cNvPr>
          <p:cNvSpPr/>
          <p:nvPr/>
        </p:nvSpPr>
        <p:spPr>
          <a:xfrm>
            <a:off x="231144" y="1123941"/>
            <a:ext cx="11729709" cy="881139"/>
          </a:xfrm>
          <a:prstGeom prst="rect">
            <a:avLst/>
          </a:prstGeom>
        </p:spPr>
        <p:txBody>
          <a:bodyPr wrap="square">
            <a:spAutoFit/>
          </a:bodyPr>
          <a:lstStyle/>
          <a:p>
            <a:pPr>
              <a:lnSpc>
                <a:spcPct val="150000"/>
              </a:lnSpc>
            </a:pPr>
            <a:r>
              <a:rPr lang="en-US" altLang="zh-CN" b="1" dirty="0">
                <a:solidFill>
                  <a:schemeClr val="tx1">
                    <a:lumMod val="85000"/>
                    <a:lumOff val="15000"/>
                  </a:schemeClr>
                </a:solidFill>
              </a:rPr>
              <a:t>Problem Introduction</a:t>
            </a:r>
            <a:r>
              <a:rPr lang="en-US" altLang="zh-CN" dirty="0">
                <a:solidFill>
                  <a:schemeClr val="tx1">
                    <a:lumMod val="85000"/>
                    <a:lumOff val="15000"/>
                  </a:schemeClr>
                </a:solidFill>
              </a:rPr>
              <a:t>: We can run our code successfully, while we find the number of active nodes in the monitor is just 7, and there is an unhealthy node: the 68-x2!!! While in other parts(HDFS and monitored index), 68-x2 is right.</a:t>
            </a:r>
            <a:endParaRPr lang="zh-CN" altLang="en-US" dirty="0">
              <a:solidFill>
                <a:schemeClr val="tx1">
                  <a:lumMod val="85000"/>
                  <a:lumOff val="15000"/>
                </a:schemeClr>
              </a:solidFill>
            </a:endParaRPr>
          </a:p>
        </p:txBody>
      </p:sp>
      <p:sp>
        <p:nvSpPr>
          <p:cNvPr id="16" name="矩形 15">
            <a:extLst>
              <a:ext uri="{FF2B5EF4-FFF2-40B4-BE49-F238E27FC236}">
                <a16:creationId xmlns:a16="http://schemas.microsoft.com/office/drawing/2014/main" id="{A55DADF5-9D22-4155-A362-3C5839756614}"/>
              </a:ext>
            </a:extLst>
          </p:cNvPr>
          <p:cNvSpPr/>
          <p:nvPr/>
        </p:nvSpPr>
        <p:spPr>
          <a:xfrm>
            <a:off x="334912" y="4201115"/>
            <a:ext cx="5182231" cy="2686313"/>
          </a:xfrm>
          <a:prstGeom prst="rect">
            <a:avLst/>
          </a:prstGeom>
        </p:spPr>
        <p:txBody>
          <a:bodyPr wrap="square">
            <a:spAutoFit/>
          </a:bodyPr>
          <a:lstStyle/>
          <a:p>
            <a:pPr>
              <a:lnSpc>
                <a:spcPct val="150000"/>
              </a:lnSpc>
            </a:pPr>
            <a:r>
              <a:rPr lang="en-US" altLang="zh-CN" b="1" dirty="0">
                <a:solidFill>
                  <a:schemeClr val="tx1">
                    <a:lumMod val="85000"/>
                    <a:lumOff val="15000"/>
                  </a:schemeClr>
                </a:solidFill>
              </a:rPr>
              <a:t>Process</a:t>
            </a:r>
            <a:r>
              <a:rPr lang="en-US" altLang="zh-CN" dirty="0">
                <a:solidFill>
                  <a:schemeClr val="tx1">
                    <a:lumMod val="85000"/>
                    <a:lumOff val="15000"/>
                  </a:schemeClr>
                </a:solidFill>
              </a:rPr>
              <a:t>: </a:t>
            </a:r>
            <a:r>
              <a:rPr lang="en-US" altLang="zh-CN" sz="1600" dirty="0">
                <a:solidFill>
                  <a:schemeClr val="tx1">
                    <a:lumMod val="85000"/>
                    <a:lumOff val="15000"/>
                  </a:schemeClr>
                </a:solidFill>
              </a:rPr>
              <a:t>1. repeat the </a:t>
            </a:r>
            <a:r>
              <a:rPr lang="en-US" altLang="zh-CN" sz="1600" dirty="0" err="1">
                <a:solidFill>
                  <a:schemeClr val="tx1">
                    <a:lumMod val="85000"/>
                    <a:lumOff val="15000"/>
                  </a:schemeClr>
                </a:solidFill>
              </a:rPr>
              <a:t>chmod</a:t>
            </a:r>
            <a:r>
              <a:rPr lang="en-US" altLang="zh-CN" sz="1600" dirty="0">
                <a:solidFill>
                  <a:schemeClr val="tx1">
                    <a:lumMod val="85000"/>
                    <a:lumOff val="15000"/>
                  </a:schemeClr>
                </a:solidFill>
              </a:rPr>
              <a:t> step for 68-x2(Still  	weak).</a:t>
            </a:r>
          </a:p>
          <a:p>
            <a:pPr>
              <a:lnSpc>
                <a:spcPct val="150000"/>
              </a:lnSpc>
            </a:pPr>
            <a:r>
              <a:rPr lang="en-US" altLang="zh-CN" sz="1600" dirty="0">
                <a:solidFill>
                  <a:schemeClr val="tx1">
                    <a:lumMod val="85000"/>
                    <a:lumOff val="15000"/>
                  </a:schemeClr>
                </a:solidFill>
              </a:rPr>
              <a:t>	2. Delete all VMs Hadoop/..by ‘rm -rf 	/var/</a:t>
            </a:r>
            <a:r>
              <a:rPr lang="en-US" altLang="zh-CN" sz="1600" dirty="0" err="1">
                <a:solidFill>
                  <a:schemeClr val="tx1">
                    <a:lumMod val="85000"/>
                    <a:lumOff val="15000"/>
                  </a:schemeClr>
                </a:solidFill>
              </a:rPr>
              <a:t>hadoop</a:t>
            </a:r>
            <a:r>
              <a:rPr lang="en-US" altLang="zh-CN" sz="1600" dirty="0">
                <a:solidFill>
                  <a:schemeClr val="tx1">
                    <a:lumMod val="85000"/>
                    <a:lumOff val="15000"/>
                  </a:schemeClr>
                </a:solidFill>
              </a:rPr>
              <a:t>/*’ , format and restarted(still 	weak).</a:t>
            </a:r>
          </a:p>
          <a:p>
            <a:pPr>
              <a:lnSpc>
                <a:spcPct val="150000"/>
              </a:lnSpc>
            </a:pPr>
            <a:r>
              <a:rPr lang="en-US" altLang="zh-CN" sz="1600" dirty="0">
                <a:solidFill>
                  <a:schemeClr val="tx1">
                    <a:lumMod val="85000"/>
                    <a:lumOff val="15000"/>
                  </a:schemeClr>
                </a:solidFill>
              </a:rPr>
              <a:t>	3. Redeploy Hadoop’s configuration files. 	Then repeat the step2.(Works) </a:t>
            </a:r>
            <a:endParaRPr lang="zh-CN" altLang="en-US" sz="1600" dirty="0">
              <a:solidFill>
                <a:schemeClr val="tx1">
                  <a:lumMod val="85000"/>
                  <a:lumOff val="15000"/>
                </a:schemeClr>
              </a:solidFill>
            </a:endParaRPr>
          </a:p>
        </p:txBody>
      </p:sp>
      <p:sp>
        <p:nvSpPr>
          <p:cNvPr id="17" name="矩形 16">
            <a:extLst>
              <a:ext uri="{FF2B5EF4-FFF2-40B4-BE49-F238E27FC236}">
                <a16:creationId xmlns:a16="http://schemas.microsoft.com/office/drawing/2014/main" id="{4F46ABBC-A8CE-4776-A4E8-38C05A582F2D}"/>
              </a:ext>
            </a:extLst>
          </p:cNvPr>
          <p:cNvSpPr/>
          <p:nvPr/>
        </p:nvSpPr>
        <p:spPr>
          <a:xfrm>
            <a:off x="5517143" y="4247634"/>
            <a:ext cx="5182231" cy="1296637"/>
          </a:xfrm>
          <a:prstGeom prst="rect">
            <a:avLst/>
          </a:prstGeom>
        </p:spPr>
        <p:txBody>
          <a:bodyPr wrap="square">
            <a:spAutoFit/>
          </a:bodyPr>
          <a:lstStyle/>
          <a:p>
            <a:pPr>
              <a:lnSpc>
                <a:spcPct val="150000"/>
              </a:lnSpc>
            </a:pPr>
            <a:r>
              <a:rPr lang="en-US" altLang="zh-CN" b="1" dirty="0">
                <a:solidFill>
                  <a:schemeClr val="tx1">
                    <a:lumMod val="85000"/>
                    <a:lumOff val="15000"/>
                  </a:schemeClr>
                </a:solidFill>
              </a:rPr>
              <a:t>Analysis</a:t>
            </a:r>
            <a:r>
              <a:rPr lang="en-US" altLang="zh-CN" dirty="0">
                <a:solidFill>
                  <a:schemeClr val="tx1">
                    <a:lumMod val="85000"/>
                    <a:lumOff val="15000"/>
                  </a:schemeClr>
                </a:solidFill>
              </a:rPr>
              <a:t>: Something wrong in the configuration of Hadoop. Although it can run successfully but 68-x2 wasn’t active and unhealthy.</a:t>
            </a:r>
            <a:endParaRPr lang="zh-CN" altLang="en-US" dirty="0">
              <a:solidFill>
                <a:schemeClr val="tx1">
                  <a:lumMod val="85000"/>
                  <a:lumOff val="15000"/>
                </a:schemeClr>
              </a:solidFill>
            </a:endParaRPr>
          </a:p>
        </p:txBody>
      </p:sp>
      <p:pic>
        <p:nvPicPr>
          <p:cNvPr id="4" name="图片 3">
            <a:extLst>
              <a:ext uri="{FF2B5EF4-FFF2-40B4-BE49-F238E27FC236}">
                <a16:creationId xmlns:a16="http://schemas.microsoft.com/office/drawing/2014/main" id="{B6A96721-DB5D-4CD8-88F9-0D641398F504}"/>
              </a:ext>
            </a:extLst>
          </p:cNvPr>
          <p:cNvPicPr>
            <a:picLocks noChangeAspect="1"/>
          </p:cNvPicPr>
          <p:nvPr/>
        </p:nvPicPr>
        <p:blipFill>
          <a:blip r:embed="rId5"/>
          <a:stretch>
            <a:fillRect/>
          </a:stretch>
        </p:blipFill>
        <p:spPr>
          <a:xfrm>
            <a:off x="129941" y="2035545"/>
            <a:ext cx="9152605" cy="2145498"/>
          </a:xfrm>
          <a:prstGeom prst="rect">
            <a:avLst/>
          </a:prstGeom>
        </p:spPr>
      </p:pic>
      <p:pic>
        <p:nvPicPr>
          <p:cNvPr id="5" name="图片 4">
            <a:extLst>
              <a:ext uri="{FF2B5EF4-FFF2-40B4-BE49-F238E27FC236}">
                <a16:creationId xmlns:a16="http://schemas.microsoft.com/office/drawing/2014/main" id="{1DD63CCC-66CE-4BBB-A4AD-C7B7C2D2628B}"/>
              </a:ext>
            </a:extLst>
          </p:cNvPr>
          <p:cNvPicPr>
            <a:picLocks noChangeAspect="1"/>
          </p:cNvPicPr>
          <p:nvPr/>
        </p:nvPicPr>
        <p:blipFill>
          <a:blip r:embed="rId6"/>
          <a:stretch>
            <a:fillRect/>
          </a:stretch>
        </p:blipFill>
        <p:spPr>
          <a:xfrm>
            <a:off x="7208602" y="2410580"/>
            <a:ext cx="4891665" cy="1018420"/>
          </a:xfrm>
          <a:prstGeom prst="rect">
            <a:avLst/>
          </a:prstGeom>
        </p:spPr>
      </p:pic>
      <p:pic>
        <p:nvPicPr>
          <p:cNvPr id="7" name="图片 6">
            <a:extLst>
              <a:ext uri="{FF2B5EF4-FFF2-40B4-BE49-F238E27FC236}">
                <a16:creationId xmlns:a16="http://schemas.microsoft.com/office/drawing/2014/main" id="{D462ED34-A6A4-4051-9861-3E69753702BE}"/>
              </a:ext>
            </a:extLst>
          </p:cNvPr>
          <p:cNvPicPr>
            <a:picLocks noChangeAspect="1"/>
          </p:cNvPicPr>
          <p:nvPr/>
        </p:nvPicPr>
        <p:blipFill>
          <a:blip r:embed="rId7"/>
          <a:stretch>
            <a:fillRect/>
          </a:stretch>
        </p:blipFill>
        <p:spPr>
          <a:xfrm>
            <a:off x="6095998" y="5736368"/>
            <a:ext cx="4876800" cy="781050"/>
          </a:xfrm>
          <a:prstGeom prst="rect">
            <a:avLst/>
          </a:prstGeom>
        </p:spPr>
      </p:pic>
    </p:spTree>
    <p:extLst>
      <p:ext uri="{BB962C8B-B14F-4D97-AF65-F5344CB8AC3E}">
        <p14:creationId xmlns:p14="http://schemas.microsoft.com/office/powerpoint/2010/main" val="1102772952"/>
      </p:ext>
    </p:extLst>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down)">
                                      <p:cBhvr>
                                        <p:cTn id="7" dur="500"/>
                                        <p:tgtEl>
                                          <p:spTgt spid="51"/>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10" grpId="0"/>
      <p:bldP spid="16" grpId="0"/>
      <p:bldP spid="1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a:off x="231143" y="786166"/>
            <a:ext cx="11729709" cy="465640"/>
          </a:xfrm>
          <a:prstGeom prst="rect">
            <a:avLst/>
          </a:prstGeom>
        </p:spPr>
        <p:txBody>
          <a:bodyPr wrap="square">
            <a:spAutoFit/>
          </a:bodyPr>
          <a:lstStyle/>
          <a:p>
            <a:pPr>
              <a:lnSpc>
                <a:spcPct val="150000"/>
              </a:lnSpc>
            </a:pPr>
            <a:r>
              <a:rPr lang="en-US" altLang="zh-CN" b="1" dirty="0">
                <a:solidFill>
                  <a:schemeClr val="tx1">
                    <a:lumMod val="85000"/>
                    <a:lumOff val="15000"/>
                  </a:schemeClr>
                </a:solidFill>
              </a:rPr>
              <a:t>Time:</a:t>
            </a:r>
            <a:r>
              <a:rPr lang="en-US" altLang="zh-CN" dirty="0">
                <a:solidFill>
                  <a:schemeClr val="tx1">
                    <a:lumMod val="85000"/>
                    <a:lumOff val="15000"/>
                  </a:schemeClr>
                </a:solidFill>
              </a:rPr>
              <a:t> 15 April </a:t>
            </a:r>
            <a:endParaRPr lang="zh-CN" altLang="en-US" dirty="0">
              <a:solidFill>
                <a:schemeClr val="tx1">
                  <a:lumMod val="85000"/>
                  <a:lumOff val="15000"/>
                </a:schemeClr>
              </a:solidFill>
            </a:endParaRPr>
          </a:p>
        </p:txBody>
      </p:sp>
      <p:grpSp>
        <p:nvGrpSpPr>
          <p:cNvPr id="8" name="组合 7"/>
          <p:cNvGrpSpPr/>
          <p:nvPr/>
        </p:nvGrpSpPr>
        <p:grpSpPr>
          <a:xfrm>
            <a:off x="334912" y="102139"/>
            <a:ext cx="10259197" cy="684027"/>
            <a:chOff x="349800" y="270568"/>
            <a:chExt cx="4159849" cy="513020"/>
          </a:xfrm>
        </p:grpSpPr>
        <p:sp>
          <p:nvSpPr>
            <p:cNvPr id="12" name="PA_文本框 1">
              <a:extLst>
                <a:ext uri="{FF2B5EF4-FFF2-40B4-BE49-F238E27FC236}">
                  <a16:creationId xmlns:a16="http://schemas.microsoft.com/office/drawing/2014/main" id="{95CA5390-EAD3-40A5-BF6F-C69AB99948CD}"/>
                </a:ext>
              </a:extLst>
            </p:cNvPr>
            <p:cNvSpPr txBox="1"/>
            <p:nvPr>
              <p:custDataLst>
                <p:tags r:id="rId1"/>
              </p:custDataLst>
            </p:nvPr>
          </p:nvSpPr>
          <p:spPr>
            <a:xfrm>
              <a:off x="349800" y="270568"/>
              <a:ext cx="2179376" cy="355963"/>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6.2. No monitored information in 4 </a:t>
              </a:r>
              <a:r>
                <a:rPr lang="en-US" altLang="zh-CN" sz="2400" dirty="0" err="1">
                  <a:solidFill>
                    <a:srgbClr val="063D54"/>
                  </a:solidFill>
                  <a:cs typeface="+mn-ea"/>
                  <a:sym typeface="+mn-lt"/>
                </a:rPr>
                <a:t>vms</a:t>
              </a:r>
              <a:r>
                <a:rPr lang="en-US" altLang="zh-CN" sz="2400" dirty="0">
                  <a:solidFill>
                    <a:srgbClr val="063D54"/>
                  </a:solidFill>
                  <a:cs typeface="+mn-ea"/>
                  <a:sym typeface="+mn-lt"/>
                </a:rPr>
                <a:t>. </a:t>
              </a:r>
            </a:p>
          </p:txBody>
        </p:sp>
        <p:sp>
          <p:nvSpPr>
            <p:cNvPr id="14" name="PA_文本框 1">
              <a:extLst>
                <a:ext uri="{FF2B5EF4-FFF2-40B4-BE49-F238E27FC236}">
                  <a16:creationId xmlns:a16="http://schemas.microsoft.com/office/drawing/2014/main" id="{BA0F9515-D5AE-4BED-A481-29A81D6010FD}"/>
                </a:ext>
              </a:extLst>
            </p:cNvPr>
            <p:cNvSpPr txBox="1"/>
            <p:nvPr>
              <p:custDataLst>
                <p:tags r:id="rId2"/>
              </p:custDataLst>
            </p:nvPr>
          </p:nvSpPr>
          <p:spPr>
            <a:xfrm>
              <a:off x="349800" y="547081"/>
              <a:ext cx="4159849" cy="236507"/>
            </a:xfrm>
            <a:prstGeom prst="rect">
              <a:avLst/>
            </a:prstGeom>
            <a:noFill/>
          </p:spPr>
          <p:txBody>
            <a:bodyPr wrap="square" lIns="0" tIns="0" rIns="0" rtlCol="0">
              <a:spAutoFit/>
            </a:bodyPr>
            <a:lstStyle/>
            <a:p>
              <a:pPr>
                <a:lnSpc>
                  <a:spcPts val="2300"/>
                </a:lnSpc>
              </a:pPr>
              <a:r>
                <a:rPr lang="en-US" altLang="zh-CN" sz="1400" dirty="0">
                  <a:solidFill>
                    <a:srgbClr val="E7E6E6">
                      <a:lumMod val="50000"/>
                    </a:srgbClr>
                  </a:solidFill>
                  <a:cs typeface="+mn-ea"/>
                  <a:sym typeface="+mn-lt"/>
                </a:rPr>
                <a:t>69-x1, 69-x2, 71-x1, 71-x2’s information cannot be monitored in our ganglia.</a:t>
              </a:r>
            </a:p>
          </p:txBody>
        </p:sp>
      </p:grpSp>
      <p:sp>
        <p:nvSpPr>
          <p:cNvPr id="10" name="矩形 9">
            <a:extLst>
              <a:ext uri="{FF2B5EF4-FFF2-40B4-BE49-F238E27FC236}">
                <a16:creationId xmlns:a16="http://schemas.microsoft.com/office/drawing/2014/main" id="{42D824A4-A285-4AF8-A25A-1DBA2FE67C27}"/>
              </a:ext>
            </a:extLst>
          </p:cNvPr>
          <p:cNvSpPr/>
          <p:nvPr/>
        </p:nvSpPr>
        <p:spPr>
          <a:xfrm>
            <a:off x="231144" y="1123941"/>
            <a:ext cx="11729709" cy="1296637"/>
          </a:xfrm>
          <a:prstGeom prst="rect">
            <a:avLst/>
          </a:prstGeom>
        </p:spPr>
        <p:txBody>
          <a:bodyPr wrap="square">
            <a:spAutoFit/>
          </a:bodyPr>
          <a:lstStyle/>
          <a:p>
            <a:pPr>
              <a:lnSpc>
                <a:spcPct val="150000"/>
              </a:lnSpc>
            </a:pPr>
            <a:r>
              <a:rPr lang="en-US" altLang="zh-CN" b="1" dirty="0">
                <a:solidFill>
                  <a:schemeClr val="tx1">
                    <a:lumMod val="85000"/>
                    <a:lumOff val="15000"/>
                  </a:schemeClr>
                </a:solidFill>
              </a:rPr>
              <a:t>Problem Introduction</a:t>
            </a:r>
            <a:r>
              <a:rPr lang="en-US" altLang="zh-CN" dirty="0">
                <a:solidFill>
                  <a:schemeClr val="tx1">
                    <a:lumMod val="85000"/>
                    <a:lumOff val="15000"/>
                  </a:schemeClr>
                </a:solidFill>
              </a:rPr>
              <a:t>: We have finished our code and run it successfully and get our result, while we find that </a:t>
            </a:r>
            <a:r>
              <a:rPr lang="en-US" altLang="zh-CN" dirty="0">
                <a:solidFill>
                  <a:schemeClr val="tx1">
                    <a:lumMod val="85000"/>
                    <a:lumOff val="15000"/>
                  </a:schemeClr>
                </a:solidFill>
                <a:sym typeface="+mn-lt"/>
              </a:rPr>
              <a:t>69-x1, 69-x2, 71-x1, 71-x2’s information cannot be monitored in our ganglia website and ‘</a:t>
            </a:r>
            <a:r>
              <a:rPr lang="en-US" altLang="zh-CN" dirty="0" err="1">
                <a:solidFill>
                  <a:schemeClr val="tx1">
                    <a:lumMod val="85000"/>
                    <a:lumOff val="15000"/>
                  </a:schemeClr>
                </a:solidFill>
                <a:sym typeface="+mn-lt"/>
              </a:rPr>
              <a:t>gstat</a:t>
            </a:r>
            <a:r>
              <a:rPr lang="en-US" altLang="zh-CN" dirty="0">
                <a:solidFill>
                  <a:schemeClr val="tx1">
                    <a:lumMod val="85000"/>
                    <a:lumOff val="15000"/>
                  </a:schemeClr>
                </a:solidFill>
                <a:sym typeface="+mn-lt"/>
              </a:rPr>
              <a:t> -a’:</a:t>
            </a:r>
          </a:p>
          <a:p>
            <a:pPr>
              <a:lnSpc>
                <a:spcPct val="150000"/>
              </a:lnSpc>
            </a:pPr>
            <a:r>
              <a:rPr lang="en-US" altLang="zh-CN" dirty="0">
                <a:solidFill>
                  <a:schemeClr val="tx1">
                    <a:lumMod val="85000"/>
                    <a:lumOff val="15000"/>
                  </a:schemeClr>
                </a:solidFill>
              </a:rPr>
              <a:t> </a:t>
            </a:r>
            <a:endParaRPr lang="zh-CN" altLang="en-US" dirty="0">
              <a:solidFill>
                <a:schemeClr val="tx1">
                  <a:lumMod val="85000"/>
                  <a:lumOff val="15000"/>
                </a:schemeClr>
              </a:solidFill>
            </a:endParaRPr>
          </a:p>
        </p:txBody>
      </p:sp>
      <p:pic>
        <p:nvPicPr>
          <p:cNvPr id="2" name="图片 1">
            <a:extLst>
              <a:ext uri="{FF2B5EF4-FFF2-40B4-BE49-F238E27FC236}">
                <a16:creationId xmlns:a16="http://schemas.microsoft.com/office/drawing/2014/main" id="{C23E9E62-140F-4D4A-B449-89BC8C0F006F}"/>
              </a:ext>
            </a:extLst>
          </p:cNvPr>
          <p:cNvPicPr>
            <a:picLocks noChangeAspect="1"/>
          </p:cNvPicPr>
          <p:nvPr/>
        </p:nvPicPr>
        <p:blipFill>
          <a:blip r:embed="rId5"/>
          <a:stretch>
            <a:fillRect/>
          </a:stretch>
        </p:blipFill>
        <p:spPr>
          <a:xfrm>
            <a:off x="5464510" y="2040520"/>
            <a:ext cx="6364293" cy="2576866"/>
          </a:xfrm>
          <a:prstGeom prst="rect">
            <a:avLst/>
          </a:prstGeom>
        </p:spPr>
      </p:pic>
      <p:sp>
        <p:nvSpPr>
          <p:cNvPr id="11" name="矩形 10">
            <a:extLst>
              <a:ext uri="{FF2B5EF4-FFF2-40B4-BE49-F238E27FC236}">
                <a16:creationId xmlns:a16="http://schemas.microsoft.com/office/drawing/2014/main" id="{82185A55-5930-4F99-9F7E-A49DA2285B86}"/>
              </a:ext>
            </a:extLst>
          </p:cNvPr>
          <p:cNvSpPr/>
          <p:nvPr/>
        </p:nvSpPr>
        <p:spPr>
          <a:xfrm>
            <a:off x="231143" y="4614525"/>
            <a:ext cx="5182231" cy="2686313"/>
          </a:xfrm>
          <a:prstGeom prst="rect">
            <a:avLst/>
          </a:prstGeom>
        </p:spPr>
        <p:txBody>
          <a:bodyPr wrap="square">
            <a:spAutoFit/>
          </a:bodyPr>
          <a:lstStyle/>
          <a:p>
            <a:pPr>
              <a:lnSpc>
                <a:spcPct val="150000"/>
              </a:lnSpc>
            </a:pPr>
            <a:r>
              <a:rPr lang="en-US" altLang="zh-CN" b="1" dirty="0">
                <a:solidFill>
                  <a:schemeClr val="tx1">
                    <a:lumMod val="85000"/>
                    <a:lumOff val="15000"/>
                  </a:schemeClr>
                </a:solidFill>
              </a:rPr>
              <a:t>Process</a:t>
            </a:r>
            <a:r>
              <a:rPr lang="en-US" altLang="zh-CN" dirty="0">
                <a:solidFill>
                  <a:schemeClr val="tx1">
                    <a:lumMod val="85000"/>
                    <a:lumOff val="15000"/>
                  </a:schemeClr>
                </a:solidFill>
              </a:rPr>
              <a:t>: </a:t>
            </a:r>
            <a:r>
              <a:rPr lang="en-US" altLang="zh-CN" sz="1600" dirty="0">
                <a:solidFill>
                  <a:schemeClr val="tx1">
                    <a:lumMod val="85000"/>
                    <a:lumOff val="15000"/>
                  </a:schemeClr>
                </a:solidFill>
              </a:rPr>
              <a:t>1. check configuration core-site.xml and other 	Hadoop in all VMs.(All right so it looks 	no 	problems in Hadoop).</a:t>
            </a:r>
          </a:p>
          <a:p>
            <a:pPr>
              <a:lnSpc>
                <a:spcPct val="150000"/>
              </a:lnSpc>
            </a:pPr>
            <a:r>
              <a:rPr lang="en-US" altLang="zh-CN" sz="1600" dirty="0">
                <a:solidFill>
                  <a:schemeClr val="tx1">
                    <a:lumMod val="85000"/>
                    <a:lumOff val="15000"/>
                  </a:schemeClr>
                </a:solidFill>
              </a:rPr>
              <a:t>	2. restart ganglia and restart the monitor in 	this nodes by code:” </a:t>
            </a:r>
            <a:r>
              <a:rPr lang="en-US" altLang="zh-CN" sz="1600" dirty="0" err="1">
                <a:solidFill>
                  <a:schemeClr val="tx1">
                    <a:lumMod val="85000"/>
                    <a:lumOff val="15000"/>
                  </a:schemeClr>
                </a:solidFill>
              </a:rPr>
              <a:t>sudo</a:t>
            </a:r>
            <a:r>
              <a:rPr lang="en-US" altLang="zh-CN" sz="1600" dirty="0">
                <a:solidFill>
                  <a:schemeClr val="tx1">
                    <a:lumMod val="85000"/>
                    <a:lumOff val="15000"/>
                  </a:schemeClr>
                </a:solidFill>
              </a:rPr>
              <a:t> -S </a:t>
            </a:r>
            <a:r>
              <a:rPr lang="en-US" altLang="zh-CN" sz="1600" dirty="0" err="1">
                <a:solidFill>
                  <a:schemeClr val="tx1">
                    <a:lumMod val="85000"/>
                    <a:lumOff val="15000"/>
                  </a:schemeClr>
                </a:solidFill>
              </a:rPr>
              <a:t>su</a:t>
            </a:r>
            <a:r>
              <a:rPr lang="en-US" altLang="zh-CN" sz="1600" dirty="0">
                <a:solidFill>
                  <a:schemeClr val="tx1">
                    <a:lumMod val="85000"/>
                    <a:lumOff val="15000"/>
                  </a:schemeClr>
                </a:solidFill>
              </a:rPr>
              <a:t> - -c 'service 	ganglia-monitor restart’”(Workful!)</a:t>
            </a:r>
          </a:p>
          <a:p>
            <a:pPr>
              <a:lnSpc>
                <a:spcPct val="150000"/>
              </a:lnSpc>
            </a:pPr>
            <a:r>
              <a:rPr lang="en-US" altLang="zh-CN" sz="1600" dirty="0">
                <a:solidFill>
                  <a:schemeClr val="tx1">
                    <a:lumMod val="85000"/>
                    <a:lumOff val="15000"/>
                  </a:schemeClr>
                </a:solidFill>
              </a:rPr>
              <a:t>	</a:t>
            </a:r>
            <a:endParaRPr lang="zh-CN" altLang="en-US" sz="1600" dirty="0">
              <a:solidFill>
                <a:schemeClr val="tx1">
                  <a:lumMod val="85000"/>
                  <a:lumOff val="15000"/>
                </a:schemeClr>
              </a:solidFill>
            </a:endParaRPr>
          </a:p>
        </p:txBody>
      </p:sp>
      <p:sp>
        <p:nvSpPr>
          <p:cNvPr id="13" name="矩形 12">
            <a:extLst>
              <a:ext uri="{FF2B5EF4-FFF2-40B4-BE49-F238E27FC236}">
                <a16:creationId xmlns:a16="http://schemas.microsoft.com/office/drawing/2014/main" id="{6ECB16DE-2B75-41CB-86C7-817ED75C1F61}"/>
              </a:ext>
            </a:extLst>
          </p:cNvPr>
          <p:cNvSpPr/>
          <p:nvPr/>
        </p:nvSpPr>
        <p:spPr>
          <a:xfrm>
            <a:off x="5709782" y="4697652"/>
            <a:ext cx="5182231" cy="839653"/>
          </a:xfrm>
          <a:prstGeom prst="rect">
            <a:avLst/>
          </a:prstGeom>
        </p:spPr>
        <p:txBody>
          <a:bodyPr wrap="square">
            <a:spAutoFit/>
          </a:bodyPr>
          <a:lstStyle/>
          <a:p>
            <a:pPr>
              <a:lnSpc>
                <a:spcPct val="150000"/>
              </a:lnSpc>
            </a:pPr>
            <a:r>
              <a:rPr lang="en-US" altLang="zh-CN" b="1" dirty="0">
                <a:solidFill>
                  <a:schemeClr val="tx1">
                    <a:lumMod val="85000"/>
                    <a:lumOff val="15000"/>
                  </a:schemeClr>
                </a:solidFill>
              </a:rPr>
              <a:t>Analysis</a:t>
            </a:r>
            <a:r>
              <a:rPr lang="en-US" altLang="zh-CN" dirty="0">
                <a:solidFill>
                  <a:schemeClr val="tx1">
                    <a:lumMod val="85000"/>
                    <a:lumOff val="15000"/>
                  </a:schemeClr>
                </a:solidFill>
              </a:rPr>
              <a:t>: </a:t>
            </a:r>
            <a:r>
              <a:rPr lang="en-US" altLang="zh-CN" sz="1600" dirty="0">
                <a:solidFill>
                  <a:schemeClr val="tx1">
                    <a:lumMod val="85000"/>
                    <a:lumOff val="15000"/>
                  </a:schemeClr>
                </a:solidFill>
              </a:rPr>
              <a:t>Some nodes’ monitor are not started or lose efficacy.</a:t>
            </a:r>
            <a:endParaRPr lang="zh-CN" altLang="en-US" sz="1600" dirty="0">
              <a:solidFill>
                <a:schemeClr val="tx1">
                  <a:lumMod val="85000"/>
                  <a:lumOff val="15000"/>
                </a:schemeClr>
              </a:solidFill>
            </a:endParaRPr>
          </a:p>
        </p:txBody>
      </p:sp>
      <p:pic>
        <p:nvPicPr>
          <p:cNvPr id="4" name="图片 3">
            <a:extLst>
              <a:ext uri="{FF2B5EF4-FFF2-40B4-BE49-F238E27FC236}">
                <a16:creationId xmlns:a16="http://schemas.microsoft.com/office/drawing/2014/main" id="{4989E77E-E3D9-4AEA-96F0-DCBBB7AC2F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9618" y="2094395"/>
            <a:ext cx="3872673" cy="2469115"/>
          </a:xfrm>
          <a:prstGeom prst="rect">
            <a:avLst/>
          </a:prstGeom>
        </p:spPr>
      </p:pic>
      <p:pic>
        <p:nvPicPr>
          <p:cNvPr id="6" name="图片 5">
            <a:extLst>
              <a:ext uri="{FF2B5EF4-FFF2-40B4-BE49-F238E27FC236}">
                <a16:creationId xmlns:a16="http://schemas.microsoft.com/office/drawing/2014/main" id="{7155828C-A505-45E2-84B5-B73251C1DA8C}"/>
              </a:ext>
            </a:extLst>
          </p:cNvPr>
          <p:cNvPicPr>
            <a:picLocks noChangeAspect="1"/>
          </p:cNvPicPr>
          <p:nvPr/>
        </p:nvPicPr>
        <p:blipFill>
          <a:blip r:embed="rId7"/>
          <a:stretch>
            <a:fillRect/>
          </a:stretch>
        </p:blipFill>
        <p:spPr>
          <a:xfrm>
            <a:off x="7033178" y="5354166"/>
            <a:ext cx="3226955" cy="1207029"/>
          </a:xfrm>
          <a:prstGeom prst="rect">
            <a:avLst/>
          </a:prstGeom>
        </p:spPr>
      </p:pic>
    </p:spTree>
    <p:extLst>
      <p:ext uri="{BB962C8B-B14F-4D97-AF65-F5344CB8AC3E}">
        <p14:creationId xmlns:p14="http://schemas.microsoft.com/office/powerpoint/2010/main" val="519481601"/>
      </p:ext>
    </p:extLst>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down)">
                                      <p:cBhvr>
                                        <p:cTn id="7" dur="500"/>
                                        <p:tgtEl>
                                          <p:spTgt spid="51"/>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10" grpId="0"/>
      <p:bldP spid="11" grpId="0"/>
      <p:bldP spid="1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a:off x="231143" y="786166"/>
            <a:ext cx="11729709" cy="465640"/>
          </a:xfrm>
          <a:prstGeom prst="rect">
            <a:avLst/>
          </a:prstGeom>
        </p:spPr>
        <p:txBody>
          <a:bodyPr wrap="square">
            <a:spAutoFit/>
          </a:bodyPr>
          <a:lstStyle/>
          <a:p>
            <a:pPr>
              <a:lnSpc>
                <a:spcPct val="150000"/>
              </a:lnSpc>
            </a:pPr>
            <a:r>
              <a:rPr lang="en-US" altLang="zh-CN" b="1" dirty="0">
                <a:solidFill>
                  <a:schemeClr val="tx1">
                    <a:lumMod val="85000"/>
                    <a:lumOff val="15000"/>
                  </a:schemeClr>
                </a:solidFill>
              </a:rPr>
              <a:t>Time:</a:t>
            </a:r>
            <a:r>
              <a:rPr lang="en-US" altLang="zh-CN" dirty="0">
                <a:solidFill>
                  <a:schemeClr val="tx1">
                    <a:lumMod val="85000"/>
                    <a:lumOff val="15000"/>
                  </a:schemeClr>
                </a:solidFill>
              </a:rPr>
              <a:t> 17 April </a:t>
            </a:r>
            <a:endParaRPr lang="zh-CN" altLang="en-US" dirty="0">
              <a:solidFill>
                <a:schemeClr val="tx1">
                  <a:lumMod val="85000"/>
                  <a:lumOff val="15000"/>
                </a:schemeClr>
              </a:solidFill>
            </a:endParaRPr>
          </a:p>
        </p:txBody>
      </p:sp>
      <p:grpSp>
        <p:nvGrpSpPr>
          <p:cNvPr id="8" name="组合 7"/>
          <p:cNvGrpSpPr/>
          <p:nvPr/>
        </p:nvGrpSpPr>
        <p:grpSpPr>
          <a:xfrm>
            <a:off x="334912" y="102139"/>
            <a:ext cx="10259197" cy="684027"/>
            <a:chOff x="349800" y="270568"/>
            <a:chExt cx="4159849" cy="513020"/>
          </a:xfrm>
        </p:grpSpPr>
        <p:sp>
          <p:nvSpPr>
            <p:cNvPr id="12" name="PA_文本框 1">
              <a:extLst>
                <a:ext uri="{FF2B5EF4-FFF2-40B4-BE49-F238E27FC236}">
                  <a16:creationId xmlns:a16="http://schemas.microsoft.com/office/drawing/2014/main" id="{95CA5390-EAD3-40A5-BF6F-C69AB99948CD}"/>
                </a:ext>
              </a:extLst>
            </p:cNvPr>
            <p:cNvSpPr txBox="1"/>
            <p:nvPr>
              <p:custDataLst>
                <p:tags r:id="rId1"/>
              </p:custDataLst>
            </p:nvPr>
          </p:nvSpPr>
          <p:spPr>
            <a:xfrm>
              <a:off x="349800" y="270568"/>
              <a:ext cx="1465700" cy="355963"/>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6.3. SVM’s invalid problems</a:t>
              </a:r>
            </a:p>
          </p:txBody>
        </p:sp>
        <p:sp>
          <p:nvSpPr>
            <p:cNvPr id="14" name="PA_文本框 1">
              <a:extLst>
                <a:ext uri="{FF2B5EF4-FFF2-40B4-BE49-F238E27FC236}">
                  <a16:creationId xmlns:a16="http://schemas.microsoft.com/office/drawing/2014/main" id="{BA0F9515-D5AE-4BED-A481-29A81D6010FD}"/>
                </a:ext>
              </a:extLst>
            </p:cNvPr>
            <p:cNvSpPr txBox="1"/>
            <p:nvPr>
              <p:custDataLst>
                <p:tags r:id="rId2"/>
              </p:custDataLst>
            </p:nvPr>
          </p:nvSpPr>
          <p:spPr>
            <a:xfrm>
              <a:off x="349800" y="547081"/>
              <a:ext cx="4159849" cy="236507"/>
            </a:xfrm>
            <a:prstGeom prst="rect">
              <a:avLst/>
            </a:prstGeom>
            <a:noFill/>
          </p:spPr>
          <p:txBody>
            <a:bodyPr wrap="square" lIns="0" tIns="0" rIns="0" rtlCol="0">
              <a:spAutoFit/>
            </a:bodyPr>
            <a:lstStyle/>
            <a:p>
              <a:pPr>
                <a:lnSpc>
                  <a:spcPts val="2300"/>
                </a:lnSpc>
              </a:pPr>
              <a:r>
                <a:rPr lang="en-US" altLang="zh-CN" sz="1400" dirty="0">
                  <a:solidFill>
                    <a:srgbClr val="E7E6E6">
                      <a:lumMod val="50000"/>
                    </a:srgbClr>
                  </a:solidFill>
                  <a:cs typeface="+mn-ea"/>
                  <a:sym typeface="+mn-lt"/>
                </a:rPr>
                <a:t>SVM algorithm stopped in some places.</a:t>
              </a:r>
            </a:p>
          </p:txBody>
        </p:sp>
      </p:grpSp>
      <p:sp>
        <p:nvSpPr>
          <p:cNvPr id="10" name="矩形 9">
            <a:extLst>
              <a:ext uri="{FF2B5EF4-FFF2-40B4-BE49-F238E27FC236}">
                <a16:creationId xmlns:a16="http://schemas.microsoft.com/office/drawing/2014/main" id="{42D824A4-A285-4AF8-A25A-1DBA2FE67C27}"/>
              </a:ext>
            </a:extLst>
          </p:cNvPr>
          <p:cNvSpPr/>
          <p:nvPr/>
        </p:nvSpPr>
        <p:spPr>
          <a:xfrm>
            <a:off x="231144" y="1123941"/>
            <a:ext cx="11729709" cy="881139"/>
          </a:xfrm>
          <a:prstGeom prst="rect">
            <a:avLst/>
          </a:prstGeom>
        </p:spPr>
        <p:txBody>
          <a:bodyPr wrap="square">
            <a:spAutoFit/>
          </a:bodyPr>
          <a:lstStyle/>
          <a:p>
            <a:pPr>
              <a:lnSpc>
                <a:spcPct val="150000"/>
              </a:lnSpc>
            </a:pPr>
            <a:r>
              <a:rPr lang="en-US" altLang="zh-CN" b="1" dirty="0">
                <a:solidFill>
                  <a:schemeClr val="tx1">
                    <a:lumMod val="85000"/>
                    <a:lumOff val="15000"/>
                  </a:schemeClr>
                </a:solidFill>
              </a:rPr>
              <a:t>Problem Introduction</a:t>
            </a:r>
            <a:r>
              <a:rPr lang="en-US" altLang="zh-CN" dirty="0">
                <a:solidFill>
                  <a:schemeClr val="tx1">
                    <a:lumMod val="85000"/>
                    <a:lumOff val="15000"/>
                  </a:schemeClr>
                </a:solidFill>
              </a:rPr>
              <a:t>: We want to use SVM to do another experience for sentiment analysis while the process showed some place are wrong here.</a:t>
            </a:r>
            <a:endParaRPr lang="zh-CN" altLang="en-US" dirty="0">
              <a:solidFill>
                <a:schemeClr val="tx1">
                  <a:lumMod val="85000"/>
                  <a:lumOff val="15000"/>
                </a:schemeClr>
              </a:solidFill>
            </a:endParaRPr>
          </a:p>
        </p:txBody>
      </p:sp>
      <p:sp>
        <p:nvSpPr>
          <p:cNvPr id="11" name="矩形 10">
            <a:extLst>
              <a:ext uri="{FF2B5EF4-FFF2-40B4-BE49-F238E27FC236}">
                <a16:creationId xmlns:a16="http://schemas.microsoft.com/office/drawing/2014/main" id="{82185A55-5930-4F99-9F7E-A49DA2285B86}"/>
              </a:ext>
            </a:extLst>
          </p:cNvPr>
          <p:cNvSpPr/>
          <p:nvPr/>
        </p:nvSpPr>
        <p:spPr>
          <a:xfrm>
            <a:off x="6466307" y="4443023"/>
            <a:ext cx="5182231" cy="839653"/>
          </a:xfrm>
          <a:prstGeom prst="rect">
            <a:avLst/>
          </a:prstGeom>
        </p:spPr>
        <p:txBody>
          <a:bodyPr wrap="square">
            <a:spAutoFit/>
          </a:bodyPr>
          <a:lstStyle/>
          <a:p>
            <a:pPr>
              <a:lnSpc>
                <a:spcPct val="150000"/>
              </a:lnSpc>
            </a:pPr>
            <a:r>
              <a:rPr lang="en-US" altLang="zh-CN" b="1" dirty="0">
                <a:solidFill>
                  <a:schemeClr val="tx1">
                    <a:lumMod val="85000"/>
                    <a:lumOff val="15000"/>
                  </a:schemeClr>
                </a:solidFill>
              </a:rPr>
              <a:t>Process</a:t>
            </a:r>
            <a:r>
              <a:rPr lang="en-US" altLang="zh-CN" dirty="0">
                <a:solidFill>
                  <a:schemeClr val="tx1">
                    <a:lumMod val="85000"/>
                    <a:lumOff val="15000"/>
                  </a:schemeClr>
                </a:solidFill>
              </a:rPr>
              <a:t>: </a:t>
            </a:r>
            <a:r>
              <a:rPr lang="en-US" altLang="zh-CN" sz="1600" dirty="0">
                <a:solidFill>
                  <a:schemeClr val="tx1">
                    <a:lumMod val="85000"/>
                    <a:lumOff val="15000"/>
                  </a:schemeClr>
                </a:solidFill>
              </a:rPr>
              <a:t>Change the data to start from zero. </a:t>
            </a:r>
          </a:p>
          <a:p>
            <a:pPr>
              <a:lnSpc>
                <a:spcPct val="150000"/>
              </a:lnSpc>
            </a:pPr>
            <a:r>
              <a:rPr lang="en-US" altLang="zh-CN" sz="1600" dirty="0">
                <a:solidFill>
                  <a:schemeClr val="tx1">
                    <a:lumMod val="85000"/>
                    <a:lumOff val="15000"/>
                  </a:schemeClr>
                </a:solidFill>
              </a:rPr>
              <a:t>	</a:t>
            </a:r>
            <a:endParaRPr lang="zh-CN" altLang="en-US" sz="1600" dirty="0">
              <a:solidFill>
                <a:schemeClr val="tx1">
                  <a:lumMod val="85000"/>
                  <a:lumOff val="15000"/>
                </a:schemeClr>
              </a:solidFill>
            </a:endParaRPr>
          </a:p>
        </p:txBody>
      </p:sp>
      <p:sp>
        <p:nvSpPr>
          <p:cNvPr id="13" name="矩形 12">
            <a:extLst>
              <a:ext uri="{FF2B5EF4-FFF2-40B4-BE49-F238E27FC236}">
                <a16:creationId xmlns:a16="http://schemas.microsoft.com/office/drawing/2014/main" id="{6ECB16DE-2B75-41CB-86C7-817ED75C1F61}"/>
              </a:ext>
            </a:extLst>
          </p:cNvPr>
          <p:cNvSpPr/>
          <p:nvPr/>
        </p:nvSpPr>
        <p:spPr>
          <a:xfrm>
            <a:off x="6466307" y="4862849"/>
            <a:ext cx="5182231" cy="1208985"/>
          </a:xfrm>
          <a:prstGeom prst="rect">
            <a:avLst/>
          </a:prstGeom>
        </p:spPr>
        <p:txBody>
          <a:bodyPr wrap="square">
            <a:spAutoFit/>
          </a:bodyPr>
          <a:lstStyle/>
          <a:p>
            <a:pPr>
              <a:lnSpc>
                <a:spcPct val="150000"/>
              </a:lnSpc>
            </a:pPr>
            <a:r>
              <a:rPr lang="en-US" altLang="zh-CN" b="1" dirty="0">
                <a:solidFill>
                  <a:schemeClr val="tx1">
                    <a:lumMod val="85000"/>
                    <a:lumOff val="15000"/>
                  </a:schemeClr>
                </a:solidFill>
              </a:rPr>
              <a:t>Analysis</a:t>
            </a:r>
            <a:r>
              <a:rPr lang="en-US" altLang="zh-CN" dirty="0">
                <a:solidFill>
                  <a:schemeClr val="tx1">
                    <a:lumMod val="85000"/>
                    <a:lumOff val="15000"/>
                  </a:schemeClr>
                </a:solidFill>
              </a:rPr>
              <a:t>: </a:t>
            </a:r>
            <a:r>
              <a:rPr lang="en-US" altLang="zh-CN" sz="1600" dirty="0">
                <a:solidFill>
                  <a:schemeClr val="tx1">
                    <a:lumMod val="85000"/>
                    <a:lumOff val="15000"/>
                  </a:schemeClr>
                </a:solidFill>
              </a:rPr>
              <a:t>SVM in </a:t>
            </a:r>
            <a:r>
              <a:rPr lang="en-US" altLang="zh-CN" sz="1600" dirty="0" err="1">
                <a:solidFill>
                  <a:schemeClr val="tx1">
                    <a:lumMod val="85000"/>
                    <a:lumOff val="15000"/>
                  </a:schemeClr>
                </a:solidFill>
              </a:rPr>
              <a:t>Spark.Mlib</a:t>
            </a:r>
            <a:r>
              <a:rPr lang="en-US" altLang="zh-CN" sz="1600" dirty="0">
                <a:solidFill>
                  <a:schemeClr val="tx1">
                    <a:lumMod val="85000"/>
                    <a:lumOff val="15000"/>
                  </a:schemeClr>
                </a:solidFill>
              </a:rPr>
              <a:t> can just recognize status begin with 0, and it will stop here without any errors or warnings. </a:t>
            </a:r>
            <a:endParaRPr lang="zh-CN" altLang="en-US" sz="1600" dirty="0">
              <a:solidFill>
                <a:schemeClr val="tx1">
                  <a:lumMod val="85000"/>
                  <a:lumOff val="15000"/>
                </a:schemeClr>
              </a:solidFill>
            </a:endParaRPr>
          </a:p>
        </p:txBody>
      </p:sp>
      <p:pic>
        <p:nvPicPr>
          <p:cNvPr id="2" name="图片 1">
            <a:extLst>
              <a:ext uri="{FF2B5EF4-FFF2-40B4-BE49-F238E27FC236}">
                <a16:creationId xmlns:a16="http://schemas.microsoft.com/office/drawing/2014/main" id="{88B07948-E94A-44E7-9538-910AF94A0C07}"/>
              </a:ext>
            </a:extLst>
          </p:cNvPr>
          <p:cNvPicPr>
            <a:picLocks noChangeAspect="1"/>
          </p:cNvPicPr>
          <p:nvPr/>
        </p:nvPicPr>
        <p:blipFill>
          <a:blip r:embed="rId5"/>
          <a:stretch>
            <a:fillRect/>
          </a:stretch>
        </p:blipFill>
        <p:spPr>
          <a:xfrm>
            <a:off x="334912" y="2005080"/>
            <a:ext cx="6027627" cy="3271500"/>
          </a:xfrm>
          <a:prstGeom prst="rect">
            <a:avLst/>
          </a:prstGeom>
        </p:spPr>
      </p:pic>
    </p:spTree>
    <p:extLst>
      <p:ext uri="{BB962C8B-B14F-4D97-AF65-F5344CB8AC3E}">
        <p14:creationId xmlns:p14="http://schemas.microsoft.com/office/powerpoint/2010/main" val="1980372983"/>
      </p:ext>
    </p:extLst>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down)">
                                      <p:cBhvr>
                                        <p:cTn id="7" dur="500"/>
                                        <p:tgtEl>
                                          <p:spTgt spid="51"/>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10" grpId="0"/>
      <p:bldP spid="11" grpId="0"/>
      <p:bldP spid="1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_矩形 2">
            <a:extLst>
              <a:ext uri="{FF2B5EF4-FFF2-40B4-BE49-F238E27FC236}">
                <a16:creationId xmlns:a16="http://schemas.microsoft.com/office/drawing/2014/main" id="{DE7714CF-4288-4227-BA0F-A241C26A7CF5}"/>
              </a:ext>
            </a:extLst>
          </p:cNvPr>
          <p:cNvSpPr/>
          <p:nvPr>
            <p:custDataLst>
              <p:tags r:id="rId2"/>
            </p:custDataLst>
          </p:nvPr>
        </p:nvSpPr>
        <p:spPr>
          <a:xfrm>
            <a:off x="1524002" y="2711451"/>
            <a:ext cx="1573213" cy="15367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en-US" altLang="zh-CN" sz="6000" dirty="0">
                <a:solidFill>
                  <a:srgbClr val="FCFCFC"/>
                </a:solidFill>
                <a:latin typeface="Gungsuh" panose="02030600000101010101" pitchFamily="18" charset="-127"/>
              </a:rPr>
              <a:t>07</a:t>
            </a:r>
            <a:endParaRPr lang="zh-CN" altLang="en-US" sz="6000" dirty="0">
              <a:solidFill>
                <a:srgbClr val="FCFCFC"/>
              </a:solidFill>
              <a:latin typeface="Gungsuh" panose="02030600000101010101" pitchFamily="18" charset="-127"/>
            </a:endParaRPr>
          </a:p>
        </p:txBody>
      </p:sp>
      <p:sp>
        <p:nvSpPr>
          <p:cNvPr id="4" name="PA_文本框 3">
            <a:extLst>
              <a:ext uri="{FF2B5EF4-FFF2-40B4-BE49-F238E27FC236}">
                <a16:creationId xmlns:a16="http://schemas.microsoft.com/office/drawing/2014/main" id="{92CF3A66-E572-4B18-A5C8-065820B5702B}"/>
              </a:ext>
            </a:extLst>
          </p:cNvPr>
          <p:cNvSpPr txBox="1"/>
          <p:nvPr>
            <p:custDataLst>
              <p:tags r:id="rId3"/>
            </p:custDataLst>
          </p:nvPr>
        </p:nvSpPr>
        <p:spPr>
          <a:xfrm>
            <a:off x="1460502" y="2727325"/>
            <a:ext cx="1636713" cy="400051"/>
          </a:xfrm>
          <a:prstGeom prst="rect">
            <a:avLst/>
          </a:prstGeom>
          <a:noFill/>
        </p:spPr>
        <p:txBody>
          <a:bodyPr lIns="0" rIns="0"/>
          <a:lstStyle/>
          <a:p>
            <a:pPr algn="r">
              <a:defRPr/>
            </a:pPr>
            <a:r>
              <a:rPr lang="en-US" altLang="zh-CN" sz="2000" spc="500" dirty="0">
                <a:solidFill>
                  <a:srgbClr val="FCFCFC"/>
                </a:solidFill>
                <a:latin typeface="Gungsuh" panose="02030600000101010101" pitchFamily="18" charset="-127"/>
              </a:rPr>
              <a:t>PART</a:t>
            </a:r>
            <a:endParaRPr lang="zh-CN" altLang="en-US" sz="2000" spc="500" dirty="0">
              <a:solidFill>
                <a:srgbClr val="FCFCFC"/>
              </a:solidFill>
              <a:latin typeface="Gungsuh" panose="02030600000101010101" pitchFamily="18" charset="-127"/>
            </a:endParaRPr>
          </a:p>
        </p:txBody>
      </p:sp>
      <p:sp>
        <p:nvSpPr>
          <p:cNvPr id="5" name="PA_文本框 4">
            <a:extLst>
              <a:ext uri="{FF2B5EF4-FFF2-40B4-BE49-F238E27FC236}">
                <a16:creationId xmlns:a16="http://schemas.microsoft.com/office/drawing/2014/main" id="{B1ACFA47-5D0F-4092-9710-34F09863DC97}"/>
              </a:ext>
            </a:extLst>
          </p:cNvPr>
          <p:cNvSpPr txBox="1"/>
          <p:nvPr>
            <p:custDataLst>
              <p:tags r:id="rId4"/>
            </p:custDataLst>
          </p:nvPr>
        </p:nvSpPr>
        <p:spPr>
          <a:xfrm>
            <a:off x="3097215" y="2979737"/>
            <a:ext cx="7570787" cy="1136651"/>
          </a:xfrm>
          <a:prstGeom prst="rect">
            <a:avLst/>
          </a:prstGeom>
          <a:noFill/>
        </p:spPr>
        <p:txBody>
          <a:bodyPr rIns="360000">
            <a:normAutofit/>
          </a:bodyPr>
          <a:lstStyle/>
          <a:p>
            <a:pPr algn="r">
              <a:defRPr/>
            </a:pPr>
            <a:r>
              <a:rPr lang="en-US" altLang="zh-CN" sz="4800" dirty="0">
                <a:solidFill>
                  <a:srgbClr val="063D54">
                    <a:lumMod val="75000"/>
                  </a:srgbClr>
                </a:solidFill>
              </a:rPr>
              <a:t>Reference</a:t>
            </a:r>
            <a:endParaRPr lang="zh-CN" altLang="en-US" sz="4800" dirty="0">
              <a:solidFill>
                <a:srgbClr val="063D54">
                  <a:lumMod val="75000"/>
                </a:srgbClr>
              </a:solidFill>
            </a:endParaRPr>
          </a:p>
        </p:txBody>
      </p:sp>
      <p:cxnSp>
        <p:nvCxnSpPr>
          <p:cNvPr id="10" name="PA_直接连接符 9">
            <a:extLst>
              <a:ext uri="{FF2B5EF4-FFF2-40B4-BE49-F238E27FC236}">
                <a16:creationId xmlns:a16="http://schemas.microsoft.com/office/drawing/2014/main" id="{561E68A9-2C5E-454D-BB49-D6BFF6B5B250}"/>
              </a:ext>
            </a:extLst>
          </p:cNvPr>
          <p:cNvCxnSpPr>
            <a:cxnSpLocks/>
          </p:cNvCxnSpPr>
          <p:nvPr>
            <p:custDataLst>
              <p:tags r:id="rId5"/>
            </p:custDataLst>
          </p:nvPr>
        </p:nvCxnSpPr>
        <p:spPr>
          <a:xfrm>
            <a:off x="3483429" y="3848100"/>
            <a:ext cx="7184571"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PA_矩形 1">
            <a:extLst>
              <a:ext uri="{FF2B5EF4-FFF2-40B4-BE49-F238E27FC236}">
                <a16:creationId xmlns:a16="http://schemas.microsoft.com/office/drawing/2014/main" id="{68DCB164-FF76-497A-8E63-B095DDADF3EA}"/>
              </a:ext>
            </a:extLst>
          </p:cNvPr>
          <p:cNvSpPr/>
          <p:nvPr>
            <p:custDataLst>
              <p:tags r:id="rId6"/>
            </p:custDataLst>
          </p:nvPr>
        </p:nvSpPr>
        <p:spPr>
          <a:xfrm>
            <a:off x="6199478" y="3962499"/>
            <a:ext cx="9080499" cy="307777"/>
          </a:xfrm>
          <a:prstGeom prst="rect">
            <a:avLst/>
          </a:prstGeom>
        </p:spPr>
        <p:txBody>
          <a:bodyPr wrap="square">
            <a:spAutoFit/>
          </a:bodyPr>
          <a:lstStyle/>
          <a:p>
            <a:pPr algn="just">
              <a:defRPr/>
            </a:pPr>
            <a:r>
              <a:rPr lang="en-US" altLang="zh-CN" sz="1400" dirty="0">
                <a:solidFill>
                  <a:srgbClr val="FFFFFF">
                    <a:lumMod val="65000"/>
                  </a:srgbClr>
                </a:solidFill>
                <a:latin typeface="Gungsuh" panose="02030600000101010101" pitchFamily="18" charset="-127"/>
              </a:rPr>
              <a:t>Tiles and URLS of all the important references.</a:t>
            </a:r>
          </a:p>
        </p:txBody>
      </p:sp>
    </p:spTree>
    <p:custDataLst>
      <p:tags r:id="rId1"/>
    </p:custDataLst>
    <p:extLst>
      <p:ext uri="{BB962C8B-B14F-4D97-AF65-F5344CB8AC3E}">
        <p14:creationId xmlns:p14="http://schemas.microsoft.com/office/powerpoint/2010/main" val="1619592550"/>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left)">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anim calcmode="lin" valueType="num">
                                      <p:cBhvr>
                                        <p:cTn id="32" dur="1000" fill="hold"/>
                                        <p:tgtEl>
                                          <p:spTgt spid="2"/>
                                        </p:tgtEl>
                                        <p:attrNameLst>
                                          <p:attrName>ppt_x</p:attrName>
                                        </p:attrNameLst>
                                      </p:cBhvr>
                                      <p:tavLst>
                                        <p:tav tm="0">
                                          <p:val>
                                            <p:strVal val="#ppt_x"/>
                                          </p:val>
                                        </p:tav>
                                        <p:tav tm="100000">
                                          <p:val>
                                            <p:strVal val="#ppt_x"/>
                                          </p:val>
                                        </p:tav>
                                      </p:tavLst>
                                    </p:anim>
                                    <p:anim calcmode="lin" valueType="num">
                                      <p:cBhvr>
                                        <p:cTn id="3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P spid="4" grpId="0"/>
      <p:bldP spid="5" grpId="0" animBg="1" autoUpdateAnimBg="0"/>
      <p:bldP spid="2" grpId="0" animBg="1"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3F3BBE5C-F58C-491C-9171-40CC28504A3C}"/>
              </a:ext>
            </a:extLst>
          </p:cNvPr>
          <p:cNvSpPr txBox="1"/>
          <p:nvPr/>
        </p:nvSpPr>
        <p:spPr>
          <a:xfrm>
            <a:off x="532228" y="1167618"/>
            <a:ext cx="11127544" cy="4985980"/>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t>Spark Configuration: </a:t>
            </a:r>
          </a:p>
          <a:p>
            <a:r>
              <a:rPr lang="en-US" altLang="zh-CN" dirty="0">
                <a:hlinkClick r:id="rId5"/>
              </a:rPr>
              <a:t>http://spark.apache.org/docs/latest/configuration.html</a:t>
            </a:r>
            <a:endParaRPr lang="en-US" altLang="zh-CN" dirty="0"/>
          </a:p>
          <a:p>
            <a:endParaRPr lang="en-US" altLang="zh-CN" dirty="0"/>
          </a:p>
          <a:p>
            <a:pPr marL="285750" indent="-285750">
              <a:buFont typeface="Arial" panose="020B0604020202020204" pitchFamily="34" charset="0"/>
              <a:buChar char="•"/>
            </a:pPr>
            <a:r>
              <a:rPr lang="en-US" altLang="zh-CN" sz="2400" dirty="0"/>
              <a:t>Spark </a:t>
            </a:r>
            <a:r>
              <a:rPr lang="en-US" altLang="zh-CN" sz="2400" dirty="0" err="1"/>
              <a:t>Mllib</a:t>
            </a:r>
            <a:r>
              <a:rPr lang="en-US" altLang="zh-CN" sz="2400" dirty="0"/>
              <a:t>: </a:t>
            </a:r>
          </a:p>
          <a:p>
            <a:r>
              <a:rPr lang="en-US" altLang="zh-CN" dirty="0">
                <a:hlinkClick r:id="rId6"/>
              </a:rPr>
              <a:t>https://spark.apache.org/mllib/</a:t>
            </a:r>
            <a:endParaRPr lang="en-US" altLang="zh-CN" dirty="0"/>
          </a:p>
          <a:p>
            <a:endParaRPr lang="en-US" altLang="zh-CN" dirty="0"/>
          </a:p>
          <a:p>
            <a:pPr marL="285750" indent="-285750">
              <a:buFont typeface="Arial" panose="020B0604020202020204" pitchFamily="34" charset="0"/>
              <a:buChar char="•"/>
            </a:pPr>
            <a:r>
              <a:rPr lang="en-US" altLang="zh-CN" sz="2400" dirty="0"/>
              <a:t>Yelp Website: </a:t>
            </a:r>
          </a:p>
          <a:p>
            <a:r>
              <a:rPr lang="en-US" altLang="zh-CN" dirty="0">
                <a:hlinkClick r:id="rId7"/>
              </a:rPr>
              <a:t>https://www.yelp.com/dataset/documentation/main</a:t>
            </a:r>
            <a:endParaRPr lang="en-US" altLang="zh-CN" dirty="0"/>
          </a:p>
          <a:p>
            <a:endParaRPr lang="en-US" altLang="zh-CN" dirty="0"/>
          </a:p>
          <a:p>
            <a:pPr marL="285750" indent="-285750">
              <a:buFont typeface="Arial" panose="020B0604020202020204" pitchFamily="34" charset="0"/>
              <a:buChar char="•"/>
            </a:pPr>
            <a:r>
              <a:rPr lang="en-US" altLang="zh-CN" sz="2400" dirty="0"/>
              <a:t>Yelp Dataset: </a:t>
            </a:r>
          </a:p>
          <a:p>
            <a:r>
              <a:rPr lang="en-US" altLang="zh-CN" dirty="0">
                <a:hlinkClick r:id="rId8"/>
              </a:rPr>
              <a:t>https://www.yelp.com/dataset/download</a:t>
            </a:r>
            <a:endParaRPr lang="en-US" altLang="zh-CN" dirty="0"/>
          </a:p>
          <a:p>
            <a:endParaRPr lang="en-US" altLang="zh-CN" dirty="0"/>
          </a:p>
          <a:p>
            <a:pPr marL="285750" indent="-285750">
              <a:buFont typeface="Arial" panose="020B0604020202020204" pitchFamily="34" charset="0"/>
              <a:buChar char="•"/>
            </a:pPr>
            <a:r>
              <a:rPr lang="en-US" altLang="zh-CN" sz="2400" dirty="0"/>
              <a:t>Open-source code:</a:t>
            </a:r>
          </a:p>
          <a:p>
            <a:r>
              <a:rPr lang="en-US" altLang="zh-CN" dirty="0">
                <a:hlinkClick r:id="rId9"/>
              </a:rPr>
              <a:t>https://github.com/zhourunlai/sentiment/blob/master/classifier/sparkmllib.py</a:t>
            </a:r>
            <a:endParaRPr lang="en-US" altLang="zh-CN" dirty="0"/>
          </a:p>
          <a:p>
            <a:r>
              <a:rPr lang="en-US" altLang="zh-CN" dirty="0">
                <a:hlinkClick r:id="rId10"/>
              </a:rPr>
              <a:t>https://github.com/haoopeng/CNN-yelp-challenge-2016-sentiment-classification/blob/master/json-csv.py</a:t>
            </a:r>
            <a:endParaRPr lang="en-US" altLang="zh-CN" dirty="0"/>
          </a:p>
          <a:p>
            <a:endParaRPr lang="zh-CN" altLang="en-US" dirty="0"/>
          </a:p>
        </p:txBody>
      </p:sp>
      <p:grpSp>
        <p:nvGrpSpPr>
          <p:cNvPr id="7" name="组合 6">
            <a:extLst>
              <a:ext uri="{FF2B5EF4-FFF2-40B4-BE49-F238E27FC236}">
                <a16:creationId xmlns:a16="http://schemas.microsoft.com/office/drawing/2014/main" id="{0A5C0C72-A897-4513-9B9E-BED23F269C6F}"/>
              </a:ext>
            </a:extLst>
          </p:cNvPr>
          <p:cNvGrpSpPr/>
          <p:nvPr/>
        </p:nvGrpSpPr>
        <p:grpSpPr>
          <a:xfrm>
            <a:off x="334912" y="102139"/>
            <a:ext cx="10259197" cy="684027"/>
            <a:chOff x="349800" y="270568"/>
            <a:chExt cx="4159849" cy="513020"/>
          </a:xfrm>
        </p:grpSpPr>
        <p:sp>
          <p:nvSpPr>
            <p:cNvPr id="9" name="PA_文本框 1">
              <a:extLst>
                <a:ext uri="{FF2B5EF4-FFF2-40B4-BE49-F238E27FC236}">
                  <a16:creationId xmlns:a16="http://schemas.microsoft.com/office/drawing/2014/main" id="{69BCA0D8-1088-47E2-9A93-B73E5BAFE130}"/>
                </a:ext>
              </a:extLst>
            </p:cNvPr>
            <p:cNvSpPr txBox="1"/>
            <p:nvPr>
              <p:custDataLst>
                <p:tags r:id="rId1"/>
              </p:custDataLst>
            </p:nvPr>
          </p:nvSpPr>
          <p:spPr>
            <a:xfrm>
              <a:off x="349800" y="270568"/>
              <a:ext cx="634378" cy="355963"/>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7 Reference</a:t>
              </a:r>
            </a:p>
          </p:txBody>
        </p:sp>
        <p:sp>
          <p:nvSpPr>
            <p:cNvPr id="10" name="PA_文本框 1">
              <a:extLst>
                <a:ext uri="{FF2B5EF4-FFF2-40B4-BE49-F238E27FC236}">
                  <a16:creationId xmlns:a16="http://schemas.microsoft.com/office/drawing/2014/main" id="{BBD16252-8CC8-4A16-84AD-8DA0E9314639}"/>
                </a:ext>
              </a:extLst>
            </p:cNvPr>
            <p:cNvSpPr txBox="1"/>
            <p:nvPr>
              <p:custDataLst>
                <p:tags r:id="rId2"/>
              </p:custDataLst>
            </p:nvPr>
          </p:nvSpPr>
          <p:spPr>
            <a:xfrm>
              <a:off x="349800" y="547081"/>
              <a:ext cx="4159849" cy="236507"/>
            </a:xfrm>
            <a:prstGeom prst="rect">
              <a:avLst/>
            </a:prstGeom>
            <a:noFill/>
          </p:spPr>
          <p:txBody>
            <a:bodyPr wrap="square" lIns="0" tIns="0" rIns="0" rtlCol="0">
              <a:spAutoFit/>
            </a:bodyPr>
            <a:lstStyle/>
            <a:p>
              <a:pPr>
                <a:lnSpc>
                  <a:spcPts val="2300"/>
                </a:lnSpc>
              </a:pPr>
              <a:endParaRPr lang="en-US" altLang="zh-CN" sz="1400" dirty="0">
                <a:solidFill>
                  <a:srgbClr val="E7E6E6">
                    <a:lumMod val="50000"/>
                  </a:srgbClr>
                </a:solidFill>
                <a:cs typeface="+mn-ea"/>
                <a:sym typeface="+mn-lt"/>
              </a:endParaRPr>
            </a:p>
          </p:txBody>
        </p:sp>
      </p:grpSp>
    </p:spTree>
    <p:extLst>
      <p:ext uri="{BB962C8B-B14F-4D97-AF65-F5344CB8AC3E}">
        <p14:creationId xmlns:p14="http://schemas.microsoft.com/office/powerpoint/2010/main" val="3175090174"/>
      </p:ext>
    </p:extLst>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34912" y="57032"/>
            <a:ext cx="3666174" cy="684027"/>
            <a:chOff x="349800" y="270568"/>
            <a:chExt cx="1486542" cy="513020"/>
          </a:xfrm>
        </p:grpSpPr>
        <p:sp>
          <p:nvSpPr>
            <p:cNvPr id="12" name="PA_文本框 1">
              <a:extLst>
                <a:ext uri="{FF2B5EF4-FFF2-40B4-BE49-F238E27FC236}">
                  <a16:creationId xmlns:a16="http://schemas.microsoft.com/office/drawing/2014/main" id="{95CA5390-EAD3-40A5-BF6F-C69AB99948CD}"/>
                </a:ext>
              </a:extLst>
            </p:cNvPr>
            <p:cNvSpPr txBox="1"/>
            <p:nvPr>
              <p:custDataLst>
                <p:tags r:id="rId1"/>
              </p:custDataLst>
            </p:nvPr>
          </p:nvSpPr>
          <p:spPr>
            <a:xfrm>
              <a:off x="349800" y="270568"/>
              <a:ext cx="1006816" cy="355963"/>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1.1. System Design</a:t>
              </a:r>
            </a:p>
          </p:txBody>
        </p:sp>
        <p:sp>
          <p:nvSpPr>
            <p:cNvPr id="14" name="PA_文本框 1">
              <a:extLst>
                <a:ext uri="{FF2B5EF4-FFF2-40B4-BE49-F238E27FC236}">
                  <a16:creationId xmlns:a16="http://schemas.microsoft.com/office/drawing/2014/main" id="{BA0F9515-D5AE-4BED-A481-29A81D6010FD}"/>
                </a:ext>
              </a:extLst>
            </p:cNvPr>
            <p:cNvSpPr txBox="1"/>
            <p:nvPr>
              <p:custDataLst>
                <p:tags r:id="rId2"/>
              </p:custDataLst>
            </p:nvPr>
          </p:nvSpPr>
          <p:spPr>
            <a:xfrm>
              <a:off x="349800" y="547081"/>
              <a:ext cx="1486542" cy="236507"/>
            </a:xfrm>
            <a:prstGeom prst="rect">
              <a:avLst/>
            </a:prstGeom>
            <a:noFill/>
          </p:spPr>
          <p:txBody>
            <a:bodyPr wrap="square" lIns="0" tIns="0" rIns="0" rtlCol="0">
              <a:spAutoFit/>
            </a:bodyPr>
            <a:lstStyle/>
            <a:p>
              <a:pPr>
                <a:lnSpc>
                  <a:spcPts val="2300"/>
                </a:lnSpc>
              </a:pPr>
              <a:endParaRPr lang="en-US" altLang="zh-CN" sz="1400" dirty="0">
                <a:solidFill>
                  <a:srgbClr val="E7E6E6">
                    <a:lumMod val="50000"/>
                  </a:srgbClr>
                </a:solidFill>
                <a:cs typeface="+mn-ea"/>
                <a:sym typeface="+mn-lt"/>
              </a:endParaRPr>
            </a:p>
          </p:txBody>
        </p:sp>
      </p:grpSp>
      <p:sp>
        <p:nvSpPr>
          <p:cNvPr id="4" name="矩形 3">
            <a:extLst>
              <a:ext uri="{FF2B5EF4-FFF2-40B4-BE49-F238E27FC236}">
                <a16:creationId xmlns:a16="http://schemas.microsoft.com/office/drawing/2014/main" id="{AB9A0775-8DDC-4828-A55B-AD97E1809953}"/>
              </a:ext>
            </a:extLst>
          </p:cNvPr>
          <p:cNvSpPr/>
          <p:nvPr/>
        </p:nvSpPr>
        <p:spPr>
          <a:xfrm>
            <a:off x="334912" y="429745"/>
            <a:ext cx="7444667" cy="375231"/>
          </a:xfrm>
          <a:prstGeom prst="rect">
            <a:avLst/>
          </a:prstGeom>
        </p:spPr>
        <p:txBody>
          <a:bodyPr wrap="none">
            <a:spAutoFit/>
          </a:bodyPr>
          <a:lstStyle/>
          <a:p>
            <a:pPr>
              <a:lnSpc>
                <a:spcPts val="2300"/>
              </a:lnSpc>
            </a:pPr>
            <a:r>
              <a:rPr lang="en-US" altLang="zh-CN" dirty="0">
                <a:solidFill>
                  <a:srgbClr val="E7E6E6">
                    <a:lumMod val="50000"/>
                  </a:srgbClr>
                </a:solidFill>
                <a:cs typeface="+mn-ea"/>
                <a:sym typeface="+mn-lt"/>
              </a:rPr>
              <a:t>1.1.1 System Architecture[Some description from Wiki or Lecture of 7305]</a:t>
            </a:r>
          </a:p>
        </p:txBody>
      </p:sp>
      <p:graphicFrame>
        <p:nvGraphicFramePr>
          <p:cNvPr id="2" name="表格 1">
            <a:extLst>
              <a:ext uri="{FF2B5EF4-FFF2-40B4-BE49-F238E27FC236}">
                <a16:creationId xmlns:a16="http://schemas.microsoft.com/office/drawing/2014/main" id="{A5159C5F-2BA0-4300-98AE-41D7B5438727}"/>
              </a:ext>
            </a:extLst>
          </p:cNvPr>
          <p:cNvGraphicFramePr>
            <a:graphicFrameLocks noGrp="1"/>
          </p:cNvGraphicFramePr>
          <p:nvPr>
            <p:extLst/>
          </p:nvPr>
        </p:nvGraphicFramePr>
        <p:xfrm>
          <a:off x="1828800" y="1638300"/>
          <a:ext cx="8128000" cy="3586480"/>
        </p:xfrm>
        <a:graphic>
          <a:graphicData uri="http://schemas.openxmlformats.org/drawingml/2006/table">
            <a:tbl>
              <a:tblPr firstRow="1" bandRow="1">
                <a:tableStyleId>{5C22544A-7EE6-4342-B048-85BDC9FD1C3A}</a:tableStyleId>
              </a:tblPr>
              <a:tblGrid>
                <a:gridCol w="2253673">
                  <a:extLst>
                    <a:ext uri="{9D8B030D-6E8A-4147-A177-3AD203B41FA5}">
                      <a16:colId xmlns:a16="http://schemas.microsoft.com/office/drawing/2014/main" val="731118762"/>
                    </a:ext>
                  </a:extLst>
                </a:gridCol>
                <a:gridCol w="5874327">
                  <a:extLst>
                    <a:ext uri="{9D8B030D-6E8A-4147-A177-3AD203B41FA5}">
                      <a16:colId xmlns:a16="http://schemas.microsoft.com/office/drawing/2014/main" val="3017404516"/>
                    </a:ext>
                  </a:extLst>
                </a:gridCol>
              </a:tblGrid>
              <a:tr h="370840">
                <a:tc>
                  <a:txBody>
                    <a:bodyPr/>
                    <a:lstStyle/>
                    <a:p>
                      <a:pPr algn="ctr"/>
                      <a:r>
                        <a:rPr lang="en-US" altLang="zh-CN" dirty="0"/>
                        <a:t>Packages </a:t>
                      </a:r>
                      <a:endParaRPr lang="zh-CN" altLang="en-US" dirty="0"/>
                    </a:p>
                  </a:txBody>
                  <a:tcPr anchor="ctr"/>
                </a:tc>
                <a:tc>
                  <a:txBody>
                    <a:bodyPr/>
                    <a:lstStyle/>
                    <a:p>
                      <a:pPr algn="ctr"/>
                      <a:r>
                        <a:rPr lang="en-US" altLang="zh-CN" dirty="0"/>
                        <a:t>Description</a:t>
                      </a:r>
                      <a:endParaRPr lang="zh-CN" altLang="en-US" dirty="0"/>
                    </a:p>
                  </a:txBody>
                  <a:tcPr anchor="ctr"/>
                </a:tc>
                <a:extLst>
                  <a:ext uri="{0D108BD9-81ED-4DB2-BD59-A6C34878D82A}">
                    <a16:rowId xmlns:a16="http://schemas.microsoft.com/office/drawing/2014/main" val="3721483888"/>
                  </a:ext>
                </a:extLst>
              </a:tr>
              <a:tr h="370840">
                <a:tc>
                  <a:txBody>
                    <a:bodyPr/>
                    <a:lstStyle/>
                    <a:p>
                      <a:pPr algn="ctr"/>
                      <a:r>
                        <a:rPr lang="en-US" altLang="zh-CN" dirty="0"/>
                        <a:t>Xen 4.9</a:t>
                      </a:r>
                      <a:endParaRPr lang="zh-CN" altLang="en-US" dirty="0"/>
                    </a:p>
                  </a:txBody>
                  <a:tcPr anchor="ctr"/>
                </a:tc>
                <a:tc>
                  <a:txBody>
                    <a:bodyPr/>
                    <a:lstStyle/>
                    <a:p>
                      <a:pPr algn="l"/>
                      <a:r>
                        <a:rPr lang="en-US" altLang="zh-CN" sz="1800" b="0" i="0" kern="1200" dirty="0">
                          <a:solidFill>
                            <a:schemeClr val="dk1"/>
                          </a:solidFill>
                          <a:effectLst/>
                          <a:latin typeface="+mn-lt"/>
                          <a:ea typeface="+mn-ea"/>
                          <a:cs typeface="+mn-cs"/>
                        </a:rPr>
                        <a:t>Providing services that allow multiple computer </a:t>
                      </a:r>
                      <a:r>
                        <a:rPr lang="en-US" altLang="zh-CN" sz="1800" b="0" i="0" u="none" kern="1200" dirty="0">
                          <a:solidFill>
                            <a:schemeClr val="dk1"/>
                          </a:solidFill>
                          <a:effectLst/>
                          <a:latin typeface="+mn-lt"/>
                          <a:ea typeface="+mn-ea"/>
                          <a:cs typeface="+mn-cs"/>
                        </a:rPr>
                        <a:t>operating systems</a:t>
                      </a:r>
                      <a:r>
                        <a:rPr lang="en-US" altLang="zh-CN" sz="1800" b="0" i="0" kern="1200" dirty="0">
                          <a:solidFill>
                            <a:schemeClr val="dk1"/>
                          </a:solidFill>
                          <a:effectLst/>
                          <a:latin typeface="+mn-lt"/>
                          <a:ea typeface="+mn-ea"/>
                          <a:cs typeface="+mn-cs"/>
                        </a:rPr>
                        <a:t> to execute on the same </a:t>
                      </a:r>
                      <a:r>
                        <a:rPr lang="en-US" altLang="zh-CN" sz="1800" b="0" i="0" u="none" kern="1200" dirty="0">
                          <a:solidFill>
                            <a:schemeClr val="dk1"/>
                          </a:solidFill>
                          <a:effectLst/>
                          <a:latin typeface="+mn-lt"/>
                          <a:ea typeface="+mn-ea"/>
                          <a:cs typeface="+mn-cs"/>
                        </a:rPr>
                        <a:t>computer hardware</a:t>
                      </a:r>
                      <a:r>
                        <a:rPr lang="en-US" altLang="zh-CN" sz="1800" b="0" i="0" kern="1200" dirty="0">
                          <a:solidFill>
                            <a:schemeClr val="dk1"/>
                          </a:solidFill>
                          <a:effectLst/>
                          <a:latin typeface="+mn-lt"/>
                          <a:ea typeface="+mn-ea"/>
                          <a:cs typeface="+mn-cs"/>
                        </a:rPr>
                        <a:t> concurrently.</a:t>
                      </a:r>
                      <a:endParaRPr lang="zh-CN" altLang="en-US" dirty="0"/>
                    </a:p>
                  </a:txBody>
                  <a:tcPr anchor="ctr"/>
                </a:tc>
                <a:extLst>
                  <a:ext uri="{0D108BD9-81ED-4DB2-BD59-A6C34878D82A}">
                    <a16:rowId xmlns:a16="http://schemas.microsoft.com/office/drawing/2014/main" val="4248338631"/>
                  </a:ext>
                </a:extLst>
              </a:tr>
              <a:tr h="370840">
                <a:tc>
                  <a:txBody>
                    <a:bodyPr/>
                    <a:lstStyle/>
                    <a:p>
                      <a:pPr algn="ctr"/>
                      <a:r>
                        <a:rPr lang="en-US" altLang="zh-CN" sz="1800" b="0" i="0" u="none" strike="noStrike" kern="1200" baseline="0" dirty="0">
                          <a:solidFill>
                            <a:schemeClr val="dk1"/>
                          </a:solidFill>
                          <a:latin typeface="+mn-lt"/>
                          <a:ea typeface="+mn-ea"/>
                          <a:cs typeface="+mn-cs"/>
                        </a:rPr>
                        <a:t>Ubuntu</a:t>
                      </a:r>
                      <a:endParaRPr lang="zh-CN" altLang="en-US" dirty="0"/>
                    </a:p>
                  </a:txBody>
                  <a:tcPr anchor="ctr"/>
                </a:tc>
                <a:tc>
                  <a:txBody>
                    <a:bodyPr/>
                    <a:lstStyle/>
                    <a:p>
                      <a:pPr algn="l"/>
                      <a:r>
                        <a:rPr lang="en-US" altLang="zh-CN" sz="1800" b="0" i="0" kern="1200" dirty="0">
                          <a:solidFill>
                            <a:schemeClr val="dk1"/>
                          </a:solidFill>
                          <a:effectLst/>
                          <a:latin typeface="+mn-lt"/>
                          <a:ea typeface="+mn-ea"/>
                          <a:cs typeface="+mn-cs"/>
                        </a:rPr>
                        <a:t>Free and open-source Linux distribution based on Debian.</a:t>
                      </a:r>
                      <a:endParaRPr lang="zh-CN" altLang="en-US" dirty="0"/>
                    </a:p>
                  </a:txBody>
                  <a:tcPr anchor="ctr"/>
                </a:tc>
                <a:extLst>
                  <a:ext uri="{0D108BD9-81ED-4DB2-BD59-A6C34878D82A}">
                    <a16:rowId xmlns:a16="http://schemas.microsoft.com/office/drawing/2014/main" val="2479980248"/>
                  </a:ext>
                </a:extLst>
              </a:tr>
              <a:tr h="370840">
                <a:tc>
                  <a:txBody>
                    <a:bodyPr/>
                    <a:lstStyle/>
                    <a:p>
                      <a:pPr algn="ctr"/>
                      <a:r>
                        <a:rPr lang="en-US" altLang="zh-CN" dirty="0"/>
                        <a:t>Hadoop-2.7.5</a:t>
                      </a:r>
                      <a:endParaRPr lang="zh-CN" altLang="en-US" dirty="0"/>
                    </a:p>
                  </a:txBody>
                  <a:tcPr anchor="ctr"/>
                </a:tc>
                <a:tc>
                  <a:txBody>
                    <a:bodyPr/>
                    <a:lstStyle/>
                    <a:p>
                      <a:pPr algn="l"/>
                      <a:r>
                        <a:rPr lang="en-US" altLang="zh-CN" sz="1800" b="0" i="0" kern="1200" dirty="0">
                          <a:solidFill>
                            <a:schemeClr val="dk1"/>
                          </a:solidFill>
                          <a:effectLst/>
                          <a:latin typeface="+mn-lt"/>
                          <a:ea typeface="+mn-ea"/>
                          <a:cs typeface="+mn-cs"/>
                        </a:rPr>
                        <a:t>A collection of </a:t>
                      </a:r>
                      <a:r>
                        <a:rPr lang="en-US" altLang="zh-CN" sz="1800" b="0" i="0" u="none" strike="noStrike" kern="1200" dirty="0">
                          <a:solidFill>
                            <a:schemeClr val="dk1"/>
                          </a:solidFill>
                          <a:effectLst/>
                          <a:latin typeface="+mn-lt"/>
                          <a:ea typeface="+mn-ea"/>
                          <a:cs typeface="+mn-cs"/>
                        </a:rPr>
                        <a:t>open-source</a:t>
                      </a:r>
                      <a:r>
                        <a:rPr lang="en-US" altLang="zh-CN" sz="1800" b="0" i="0" kern="1200" dirty="0">
                          <a:solidFill>
                            <a:schemeClr val="dk1"/>
                          </a:solidFill>
                          <a:effectLst/>
                          <a:latin typeface="+mn-lt"/>
                          <a:ea typeface="+mn-ea"/>
                          <a:cs typeface="+mn-cs"/>
                        </a:rPr>
                        <a:t> software utilities that facilitate using a network of many computers to solve problems involving massive amounts of data and computation. </a:t>
                      </a:r>
                      <a:endParaRPr lang="zh-CN" altLang="en-US" dirty="0"/>
                    </a:p>
                  </a:txBody>
                  <a:tcPr anchor="ctr"/>
                </a:tc>
                <a:extLst>
                  <a:ext uri="{0D108BD9-81ED-4DB2-BD59-A6C34878D82A}">
                    <a16:rowId xmlns:a16="http://schemas.microsoft.com/office/drawing/2014/main" val="2679887667"/>
                  </a:ext>
                </a:extLst>
              </a:tr>
              <a:tr h="370840">
                <a:tc>
                  <a:txBody>
                    <a:bodyPr/>
                    <a:lstStyle/>
                    <a:p>
                      <a:pPr algn="ctr"/>
                      <a:r>
                        <a:rPr lang="en-US" altLang="zh-CN" dirty="0"/>
                        <a:t>Spark-2.4.0</a:t>
                      </a:r>
                      <a:endParaRPr lang="zh-CN" altLang="en-US" dirty="0"/>
                    </a:p>
                  </a:txBody>
                  <a:tcPr anchor="ctr"/>
                </a:tc>
                <a:tc>
                  <a:txBody>
                    <a:bodyPr/>
                    <a:lstStyle/>
                    <a:p>
                      <a:pPr algn="l"/>
                      <a:r>
                        <a:rPr lang="en-US" altLang="zh-CN" sz="1800" b="0" i="0" kern="1200" dirty="0">
                          <a:solidFill>
                            <a:schemeClr val="dk1"/>
                          </a:solidFill>
                          <a:effectLst/>
                          <a:latin typeface="+mn-lt"/>
                          <a:ea typeface="+mn-ea"/>
                          <a:cs typeface="+mn-cs"/>
                        </a:rPr>
                        <a:t>A unified analytics engine for large-scale data processing.</a:t>
                      </a:r>
                      <a:endParaRPr lang="zh-CN" altLang="en-US" dirty="0"/>
                    </a:p>
                  </a:txBody>
                  <a:tcPr anchor="ctr"/>
                </a:tc>
                <a:extLst>
                  <a:ext uri="{0D108BD9-81ED-4DB2-BD59-A6C34878D82A}">
                    <a16:rowId xmlns:a16="http://schemas.microsoft.com/office/drawing/2014/main" val="2477577981"/>
                  </a:ext>
                </a:extLst>
              </a:tr>
              <a:tr h="370840">
                <a:tc>
                  <a:txBody>
                    <a:bodyPr/>
                    <a:lstStyle/>
                    <a:p>
                      <a:pPr algn="ctr"/>
                      <a:r>
                        <a:rPr lang="en-US" altLang="zh-CN" dirty="0"/>
                        <a:t>Spark-</a:t>
                      </a:r>
                      <a:r>
                        <a:rPr lang="en-US" altLang="zh-CN" dirty="0" err="1"/>
                        <a:t>Mlib</a:t>
                      </a:r>
                      <a:endParaRPr lang="zh-CN" altLang="en-US" dirty="0"/>
                    </a:p>
                  </a:txBody>
                  <a:tcPr anchor="ctr"/>
                </a:tc>
                <a:tc>
                  <a:txBody>
                    <a:bodyPr/>
                    <a:lstStyle/>
                    <a:p>
                      <a:pPr algn="l"/>
                      <a:r>
                        <a:rPr lang="en-US" altLang="zh-CN" dirty="0"/>
                        <a:t>A </a:t>
                      </a:r>
                      <a:r>
                        <a:rPr lang="en-US" altLang="zh-CN" sz="1800" b="0" i="0" kern="1200" dirty="0">
                          <a:solidFill>
                            <a:schemeClr val="dk1"/>
                          </a:solidFill>
                          <a:effectLst/>
                          <a:latin typeface="+mn-lt"/>
                          <a:ea typeface="+mn-ea"/>
                          <a:cs typeface="+mn-cs"/>
                        </a:rPr>
                        <a:t>apache Spark's scalable machine learning library.</a:t>
                      </a:r>
                      <a:endParaRPr lang="zh-CN" altLang="en-US" dirty="0"/>
                    </a:p>
                  </a:txBody>
                  <a:tcPr anchor="ctr"/>
                </a:tc>
                <a:extLst>
                  <a:ext uri="{0D108BD9-81ED-4DB2-BD59-A6C34878D82A}">
                    <a16:rowId xmlns:a16="http://schemas.microsoft.com/office/drawing/2014/main" val="2212127135"/>
                  </a:ext>
                </a:extLst>
              </a:tr>
            </a:tbl>
          </a:graphicData>
        </a:graphic>
      </p:graphicFrame>
    </p:spTree>
    <p:extLst>
      <p:ext uri="{BB962C8B-B14F-4D97-AF65-F5344CB8AC3E}">
        <p14:creationId xmlns:p14="http://schemas.microsoft.com/office/powerpoint/2010/main" val="3386371310"/>
      </p:ext>
    </p:extLst>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34912" y="57032"/>
            <a:ext cx="3666174" cy="684027"/>
            <a:chOff x="349800" y="270568"/>
            <a:chExt cx="1486542" cy="513020"/>
          </a:xfrm>
        </p:grpSpPr>
        <p:sp>
          <p:nvSpPr>
            <p:cNvPr id="12" name="PA_文本框 1">
              <a:extLst>
                <a:ext uri="{FF2B5EF4-FFF2-40B4-BE49-F238E27FC236}">
                  <a16:creationId xmlns:a16="http://schemas.microsoft.com/office/drawing/2014/main" id="{95CA5390-EAD3-40A5-BF6F-C69AB99948CD}"/>
                </a:ext>
              </a:extLst>
            </p:cNvPr>
            <p:cNvSpPr txBox="1"/>
            <p:nvPr>
              <p:custDataLst>
                <p:tags r:id="rId1"/>
              </p:custDataLst>
            </p:nvPr>
          </p:nvSpPr>
          <p:spPr>
            <a:xfrm>
              <a:off x="349800" y="270568"/>
              <a:ext cx="1006816" cy="355963"/>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1.1. System Design</a:t>
              </a:r>
            </a:p>
          </p:txBody>
        </p:sp>
        <p:sp>
          <p:nvSpPr>
            <p:cNvPr id="14" name="PA_文本框 1">
              <a:extLst>
                <a:ext uri="{FF2B5EF4-FFF2-40B4-BE49-F238E27FC236}">
                  <a16:creationId xmlns:a16="http://schemas.microsoft.com/office/drawing/2014/main" id="{BA0F9515-D5AE-4BED-A481-29A81D6010FD}"/>
                </a:ext>
              </a:extLst>
            </p:cNvPr>
            <p:cNvSpPr txBox="1"/>
            <p:nvPr>
              <p:custDataLst>
                <p:tags r:id="rId2"/>
              </p:custDataLst>
            </p:nvPr>
          </p:nvSpPr>
          <p:spPr>
            <a:xfrm>
              <a:off x="349800" y="547081"/>
              <a:ext cx="1486542" cy="236507"/>
            </a:xfrm>
            <a:prstGeom prst="rect">
              <a:avLst/>
            </a:prstGeom>
            <a:noFill/>
          </p:spPr>
          <p:txBody>
            <a:bodyPr wrap="square" lIns="0" tIns="0" rIns="0" rtlCol="0">
              <a:spAutoFit/>
            </a:bodyPr>
            <a:lstStyle/>
            <a:p>
              <a:pPr>
                <a:lnSpc>
                  <a:spcPts val="2300"/>
                </a:lnSpc>
              </a:pPr>
              <a:endParaRPr lang="en-US" altLang="zh-CN" sz="1400" dirty="0">
                <a:solidFill>
                  <a:srgbClr val="E7E6E6">
                    <a:lumMod val="50000"/>
                  </a:srgbClr>
                </a:solidFill>
                <a:cs typeface="+mn-ea"/>
                <a:sym typeface="+mn-lt"/>
              </a:endParaRPr>
            </a:p>
          </p:txBody>
        </p:sp>
      </p:grpSp>
      <p:sp>
        <p:nvSpPr>
          <p:cNvPr id="4" name="矩形 3">
            <a:extLst>
              <a:ext uri="{FF2B5EF4-FFF2-40B4-BE49-F238E27FC236}">
                <a16:creationId xmlns:a16="http://schemas.microsoft.com/office/drawing/2014/main" id="{AB9A0775-8DDC-4828-A55B-AD97E1809953}"/>
              </a:ext>
            </a:extLst>
          </p:cNvPr>
          <p:cNvSpPr/>
          <p:nvPr/>
        </p:nvSpPr>
        <p:spPr>
          <a:xfrm>
            <a:off x="334912" y="429745"/>
            <a:ext cx="2839239" cy="375231"/>
          </a:xfrm>
          <a:prstGeom prst="rect">
            <a:avLst/>
          </a:prstGeom>
        </p:spPr>
        <p:txBody>
          <a:bodyPr wrap="none">
            <a:spAutoFit/>
          </a:bodyPr>
          <a:lstStyle/>
          <a:p>
            <a:pPr>
              <a:lnSpc>
                <a:spcPts val="2300"/>
              </a:lnSpc>
            </a:pPr>
            <a:r>
              <a:rPr lang="en-US" altLang="zh-CN" dirty="0">
                <a:solidFill>
                  <a:srgbClr val="E7E6E6">
                    <a:lumMod val="50000"/>
                  </a:srgbClr>
                </a:solidFill>
                <a:cs typeface="+mn-ea"/>
                <a:sym typeface="+mn-lt"/>
              </a:rPr>
              <a:t>1.1.2 System Design Graph</a:t>
            </a:r>
          </a:p>
        </p:txBody>
      </p:sp>
      <p:pic>
        <p:nvPicPr>
          <p:cNvPr id="2" name="图片 1">
            <a:extLst>
              <a:ext uri="{FF2B5EF4-FFF2-40B4-BE49-F238E27FC236}">
                <a16:creationId xmlns:a16="http://schemas.microsoft.com/office/drawing/2014/main" id="{3AA07ED7-B635-4707-BF59-49A35692C7A7}"/>
              </a:ext>
            </a:extLst>
          </p:cNvPr>
          <p:cNvPicPr>
            <a:picLocks noChangeAspect="1"/>
          </p:cNvPicPr>
          <p:nvPr/>
        </p:nvPicPr>
        <p:blipFill>
          <a:blip r:embed="rId5"/>
          <a:stretch>
            <a:fillRect/>
          </a:stretch>
        </p:blipFill>
        <p:spPr>
          <a:xfrm>
            <a:off x="914400" y="928687"/>
            <a:ext cx="10363200" cy="5000625"/>
          </a:xfrm>
          <a:prstGeom prst="rect">
            <a:avLst/>
          </a:prstGeom>
        </p:spPr>
      </p:pic>
      <p:sp>
        <p:nvSpPr>
          <p:cNvPr id="3" name="文本框 2">
            <a:extLst>
              <a:ext uri="{FF2B5EF4-FFF2-40B4-BE49-F238E27FC236}">
                <a16:creationId xmlns:a16="http://schemas.microsoft.com/office/drawing/2014/main" id="{ABA8B554-B7B5-4CD3-828A-A976AF8943F1}"/>
              </a:ext>
            </a:extLst>
          </p:cNvPr>
          <p:cNvSpPr txBox="1"/>
          <p:nvPr/>
        </p:nvSpPr>
        <p:spPr>
          <a:xfrm>
            <a:off x="6391562" y="741059"/>
            <a:ext cx="1089891" cy="276999"/>
          </a:xfrm>
          <a:prstGeom prst="rect">
            <a:avLst/>
          </a:prstGeom>
          <a:noFill/>
        </p:spPr>
        <p:txBody>
          <a:bodyPr wrap="square" rtlCol="0">
            <a:spAutoFit/>
          </a:bodyPr>
          <a:lstStyle/>
          <a:p>
            <a:r>
              <a:rPr lang="en-US" altLang="zh-CN" sz="1200" dirty="0"/>
              <a:t>Spark </a:t>
            </a:r>
            <a:r>
              <a:rPr lang="en-US" altLang="zh-CN" sz="1200" dirty="0" err="1"/>
              <a:t>MLlib</a:t>
            </a:r>
            <a:endParaRPr lang="zh-CN" altLang="en-US" sz="1200" dirty="0"/>
          </a:p>
        </p:txBody>
      </p:sp>
    </p:spTree>
    <p:extLst>
      <p:ext uri="{BB962C8B-B14F-4D97-AF65-F5344CB8AC3E}">
        <p14:creationId xmlns:p14="http://schemas.microsoft.com/office/powerpoint/2010/main" val="1671060032"/>
      </p:ext>
    </p:extLst>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34912" y="57032"/>
            <a:ext cx="3666174" cy="684027"/>
            <a:chOff x="349800" y="270568"/>
            <a:chExt cx="1486542" cy="513020"/>
          </a:xfrm>
        </p:grpSpPr>
        <p:sp>
          <p:nvSpPr>
            <p:cNvPr id="12" name="PA_文本框 1">
              <a:extLst>
                <a:ext uri="{FF2B5EF4-FFF2-40B4-BE49-F238E27FC236}">
                  <a16:creationId xmlns:a16="http://schemas.microsoft.com/office/drawing/2014/main" id="{95CA5390-EAD3-40A5-BF6F-C69AB99948CD}"/>
                </a:ext>
              </a:extLst>
            </p:cNvPr>
            <p:cNvSpPr txBox="1"/>
            <p:nvPr>
              <p:custDataLst>
                <p:tags r:id="rId1"/>
              </p:custDataLst>
            </p:nvPr>
          </p:nvSpPr>
          <p:spPr>
            <a:xfrm>
              <a:off x="349800" y="270568"/>
              <a:ext cx="1006816" cy="355963"/>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1.1. System Design</a:t>
              </a:r>
            </a:p>
          </p:txBody>
        </p:sp>
        <p:sp>
          <p:nvSpPr>
            <p:cNvPr id="14" name="PA_文本框 1">
              <a:extLst>
                <a:ext uri="{FF2B5EF4-FFF2-40B4-BE49-F238E27FC236}">
                  <a16:creationId xmlns:a16="http://schemas.microsoft.com/office/drawing/2014/main" id="{BA0F9515-D5AE-4BED-A481-29A81D6010FD}"/>
                </a:ext>
              </a:extLst>
            </p:cNvPr>
            <p:cNvSpPr txBox="1"/>
            <p:nvPr>
              <p:custDataLst>
                <p:tags r:id="rId2"/>
              </p:custDataLst>
            </p:nvPr>
          </p:nvSpPr>
          <p:spPr>
            <a:xfrm>
              <a:off x="349800" y="547081"/>
              <a:ext cx="1486542" cy="236507"/>
            </a:xfrm>
            <a:prstGeom prst="rect">
              <a:avLst/>
            </a:prstGeom>
            <a:noFill/>
          </p:spPr>
          <p:txBody>
            <a:bodyPr wrap="square" lIns="0" tIns="0" rIns="0" rtlCol="0">
              <a:spAutoFit/>
            </a:bodyPr>
            <a:lstStyle/>
            <a:p>
              <a:pPr>
                <a:lnSpc>
                  <a:spcPts val="2300"/>
                </a:lnSpc>
              </a:pPr>
              <a:endParaRPr lang="en-US" altLang="zh-CN" sz="1400" dirty="0">
                <a:solidFill>
                  <a:srgbClr val="E7E6E6">
                    <a:lumMod val="50000"/>
                  </a:srgbClr>
                </a:solidFill>
                <a:cs typeface="+mn-ea"/>
                <a:sym typeface="+mn-lt"/>
              </a:endParaRPr>
            </a:p>
          </p:txBody>
        </p:sp>
      </p:grpSp>
      <p:sp>
        <p:nvSpPr>
          <p:cNvPr id="4" name="矩形 3">
            <a:extLst>
              <a:ext uri="{FF2B5EF4-FFF2-40B4-BE49-F238E27FC236}">
                <a16:creationId xmlns:a16="http://schemas.microsoft.com/office/drawing/2014/main" id="{AB9A0775-8DDC-4828-A55B-AD97E1809953}"/>
              </a:ext>
            </a:extLst>
          </p:cNvPr>
          <p:cNvSpPr/>
          <p:nvPr/>
        </p:nvSpPr>
        <p:spPr>
          <a:xfrm>
            <a:off x="334912" y="429745"/>
            <a:ext cx="2839239" cy="375231"/>
          </a:xfrm>
          <a:prstGeom prst="rect">
            <a:avLst/>
          </a:prstGeom>
        </p:spPr>
        <p:txBody>
          <a:bodyPr wrap="none">
            <a:spAutoFit/>
          </a:bodyPr>
          <a:lstStyle/>
          <a:p>
            <a:pPr>
              <a:lnSpc>
                <a:spcPts val="2300"/>
              </a:lnSpc>
            </a:pPr>
            <a:r>
              <a:rPr lang="en-US" altLang="zh-CN" dirty="0">
                <a:solidFill>
                  <a:srgbClr val="E7E6E6">
                    <a:lumMod val="50000"/>
                  </a:srgbClr>
                </a:solidFill>
                <a:cs typeface="+mn-ea"/>
                <a:sym typeface="+mn-lt"/>
              </a:rPr>
              <a:t>1.1.2 System Design Graph</a:t>
            </a:r>
          </a:p>
        </p:txBody>
      </p:sp>
      <p:pic>
        <p:nvPicPr>
          <p:cNvPr id="2" name="图片 1">
            <a:extLst>
              <a:ext uri="{FF2B5EF4-FFF2-40B4-BE49-F238E27FC236}">
                <a16:creationId xmlns:a16="http://schemas.microsoft.com/office/drawing/2014/main" id="{270B4B96-4D0F-42CD-8E64-9AE3D646E884}"/>
              </a:ext>
            </a:extLst>
          </p:cNvPr>
          <p:cNvPicPr>
            <a:picLocks noChangeAspect="1"/>
          </p:cNvPicPr>
          <p:nvPr/>
        </p:nvPicPr>
        <p:blipFill>
          <a:blip r:embed="rId5"/>
          <a:stretch>
            <a:fillRect/>
          </a:stretch>
        </p:blipFill>
        <p:spPr>
          <a:xfrm>
            <a:off x="1058545" y="1024890"/>
            <a:ext cx="9201150" cy="4991100"/>
          </a:xfrm>
          <a:prstGeom prst="rect">
            <a:avLst/>
          </a:prstGeom>
        </p:spPr>
      </p:pic>
      <p:sp>
        <p:nvSpPr>
          <p:cNvPr id="7" name="文本框 6">
            <a:extLst>
              <a:ext uri="{FF2B5EF4-FFF2-40B4-BE49-F238E27FC236}">
                <a16:creationId xmlns:a16="http://schemas.microsoft.com/office/drawing/2014/main" id="{42B942B8-4269-466F-8226-29E2714BC409}"/>
              </a:ext>
            </a:extLst>
          </p:cNvPr>
          <p:cNvSpPr txBox="1"/>
          <p:nvPr/>
        </p:nvSpPr>
        <p:spPr>
          <a:xfrm>
            <a:off x="5920508" y="741059"/>
            <a:ext cx="1089891" cy="276999"/>
          </a:xfrm>
          <a:prstGeom prst="rect">
            <a:avLst/>
          </a:prstGeom>
          <a:noFill/>
        </p:spPr>
        <p:txBody>
          <a:bodyPr wrap="square" rtlCol="0">
            <a:spAutoFit/>
          </a:bodyPr>
          <a:lstStyle/>
          <a:p>
            <a:r>
              <a:rPr lang="en-US" altLang="zh-CN" sz="1200" dirty="0"/>
              <a:t>Spark </a:t>
            </a:r>
            <a:r>
              <a:rPr lang="en-US" altLang="zh-CN" sz="1200" dirty="0" err="1"/>
              <a:t>MLlib</a:t>
            </a:r>
            <a:endParaRPr lang="zh-CN" altLang="en-US" sz="1200" dirty="0"/>
          </a:p>
        </p:txBody>
      </p:sp>
    </p:spTree>
    <p:extLst>
      <p:ext uri="{BB962C8B-B14F-4D97-AF65-F5344CB8AC3E}">
        <p14:creationId xmlns:p14="http://schemas.microsoft.com/office/powerpoint/2010/main" val="801528541"/>
      </p:ext>
    </p:extLst>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34912" y="57032"/>
            <a:ext cx="3666174" cy="684027"/>
            <a:chOff x="349800" y="270568"/>
            <a:chExt cx="1486542" cy="513020"/>
          </a:xfrm>
        </p:grpSpPr>
        <p:sp>
          <p:nvSpPr>
            <p:cNvPr id="12" name="PA_文本框 1">
              <a:extLst>
                <a:ext uri="{FF2B5EF4-FFF2-40B4-BE49-F238E27FC236}">
                  <a16:creationId xmlns:a16="http://schemas.microsoft.com/office/drawing/2014/main" id="{95CA5390-EAD3-40A5-BF6F-C69AB99948CD}"/>
                </a:ext>
              </a:extLst>
            </p:cNvPr>
            <p:cNvSpPr txBox="1"/>
            <p:nvPr>
              <p:custDataLst>
                <p:tags r:id="rId1"/>
              </p:custDataLst>
            </p:nvPr>
          </p:nvSpPr>
          <p:spPr>
            <a:xfrm>
              <a:off x="349800" y="270568"/>
              <a:ext cx="1006816" cy="355963"/>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1.1. System Design</a:t>
              </a:r>
            </a:p>
          </p:txBody>
        </p:sp>
        <p:sp>
          <p:nvSpPr>
            <p:cNvPr id="14" name="PA_文本框 1">
              <a:extLst>
                <a:ext uri="{FF2B5EF4-FFF2-40B4-BE49-F238E27FC236}">
                  <a16:creationId xmlns:a16="http://schemas.microsoft.com/office/drawing/2014/main" id="{BA0F9515-D5AE-4BED-A481-29A81D6010FD}"/>
                </a:ext>
              </a:extLst>
            </p:cNvPr>
            <p:cNvSpPr txBox="1"/>
            <p:nvPr>
              <p:custDataLst>
                <p:tags r:id="rId2"/>
              </p:custDataLst>
            </p:nvPr>
          </p:nvSpPr>
          <p:spPr>
            <a:xfrm>
              <a:off x="349800" y="547081"/>
              <a:ext cx="1486542" cy="236507"/>
            </a:xfrm>
            <a:prstGeom prst="rect">
              <a:avLst/>
            </a:prstGeom>
            <a:noFill/>
          </p:spPr>
          <p:txBody>
            <a:bodyPr wrap="square" lIns="0" tIns="0" rIns="0" rtlCol="0">
              <a:spAutoFit/>
            </a:bodyPr>
            <a:lstStyle/>
            <a:p>
              <a:pPr>
                <a:lnSpc>
                  <a:spcPts val="2300"/>
                </a:lnSpc>
              </a:pPr>
              <a:endParaRPr lang="en-US" altLang="zh-CN" sz="1400" dirty="0">
                <a:solidFill>
                  <a:srgbClr val="E7E6E6">
                    <a:lumMod val="50000"/>
                  </a:srgbClr>
                </a:solidFill>
                <a:cs typeface="+mn-ea"/>
                <a:sym typeface="+mn-lt"/>
              </a:endParaRPr>
            </a:p>
          </p:txBody>
        </p:sp>
      </p:grpSp>
      <p:sp>
        <p:nvSpPr>
          <p:cNvPr id="4" name="矩形 3">
            <a:extLst>
              <a:ext uri="{FF2B5EF4-FFF2-40B4-BE49-F238E27FC236}">
                <a16:creationId xmlns:a16="http://schemas.microsoft.com/office/drawing/2014/main" id="{AB9A0775-8DDC-4828-A55B-AD97E1809953}"/>
              </a:ext>
            </a:extLst>
          </p:cNvPr>
          <p:cNvSpPr/>
          <p:nvPr/>
        </p:nvSpPr>
        <p:spPr>
          <a:xfrm>
            <a:off x="334912" y="429745"/>
            <a:ext cx="2823209" cy="375231"/>
          </a:xfrm>
          <a:prstGeom prst="rect">
            <a:avLst/>
          </a:prstGeom>
        </p:spPr>
        <p:txBody>
          <a:bodyPr wrap="none">
            <a:spAutoFit/>
          </a:bodyPr>
          <a:lstStyle/>
          <a:p>
            <a:pPr>
              <a:lnSpc>
                <a:spcPts val="2300"/>
              </a:lnSpc>
            </a:pPr>
            <a:r>
              <a:rPr lang="en-US" altLang="zh-CN" dirty="0">
                <a:solidFill>
                  <a:srgbClr val="E7E6E6">
                    <a:lumMod val="50000"/>
                  </a:srgbClr>
                </a:solidFill>
                <a:cs typeface="+mn-ea"/>
                <a:sym typeface="+mn-lt"/>
              </a:rPr>
              <a:t>1.1.3 Cluster Configuration</a:t>
            </a:r>
          </a:p>
        </p:txBody>
      </p:sp>
      <p:pic>
        <p:nvPicPr>
          <p:cNvPr id="3" name="Picture 2"/>
          <p:cNvPicPr>
            <a:picLocks noChangeAspect="1"/>
          </p:cNvPicPr>
          <p:nvPr/>
        </p:nvPicPr>
        <p:blipFill>
          <a:blip r:embed="rId5"/>
          <a:stretch>
            <a:fillRect/>
          </a:stretch>
        </p:blipFill>
        <p:spPr>
          <a:xfrm>
            <a:off x="453475" y="1682586"/>
            <a:ext cx="11285049" cy="3692977"/>
          </a:xfrm>
          <a:prstGeom prst="rect">
            <a:avLst/>
          </a:prstGeom>
        </p:spPr>
      </p:pic>
    </p:spTree>
    <p:extLst>
      <p:ext uri="{BB962C8B-B14F-4D97-AF65-F5344CB8AC3E}">
        <p14:creationId xmlns:p14="http://schemas.microsoft.com/office/powerpoint/2010/main" val="2422753431"/>
      </p:ext>
    </p:extLst>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34912" y="57032"/>
            <a:ext cx="3666174" cy="684027"/>
            <a:chOff x="349800" y="270568"/>
            <a:chExt cx="1486542" cy="513020"/>
          </a:xfrm>
        </p:grpSpPr>
        <p:sp>
          <p:nvSpPr>
            <p:cNvPr id="12" name="PA_文本框 1">
              <a:extLst>
                <a:ext uri="{FF2B5EF4-FFF2-40B4-BE49-F238E27FC236}">
                  <a16:creationId xmlns:a16="http://schemas.microsoft.com/office/drawing/2014/main" id="{95CA5390-EAD3-40A5-BF6F-C69AB99948CD}"/>
                </a:ext>
              </a:extLst>
            </p:cNvPr>
            <p:cNvSpPr txBox="1"/>
            <p:nvPr>
              <p:custDataLst>
                <p:tags r:id="rId1"/>
              </p:custDataLst>
            </p:nvPr>
          </p:nvSpPr>
          <p:spPr>
            <a:xfrm>
              <a:off x="349800" y="270568"/>
              <a:ext cx="1074413" cy="355963"/>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1.2. Processing Flow</a:t>
              </a:r>
            </a:p>
          </p:txBody>
        </p:sp>
        <p:sp>
          <p:nvSpPr>
            <p:cNvPr id="14" name="PA_文本框 1">
              <a:extLst>
                <a:ext uri="{FF2B5EF4-FFF2-40B4-BE49-F238E27FC236}">
                  <a16:creationId xmlns:a16="http://schemas.microsoft.com/office/drawing/2014/main" id="{BA0F9515-D5AE-4BED-A481-29A81D6010FD}"/>
                </a:ext>
              </a:extLst>
            </p:cNvPr>
            <p:cNvSpPr txBox="1"/>
            <p:nvPr>
              <p:custDataLst>
                <p:tags r:id="rId2"/>
              </p:custDataLst>
            </p:nvPr>
          </p:nvSpPr>
          <p:spPr>
            <a:xfrm>
              <a:off x="349800" y="547081"/>
              <a:ext cx="1486542" cy="236507"/>
            </a:xfrm>
            <a:prstGeom prst="rect">
              <a:avLst/>
            </a:prstGeom>
            <a:noFill/>
          </p:spPr>
          <p:txBody>
            <a:bodyPr wrap="square" lIns="0" tIns="0" rIns="0" rtlCol="0">
              <a:spAutoFit/>
            </a:bodyPr>
            <a:lstStyle/>
            <a:p>
              <a:pPr>
                <a:lnSpc>
                  <a:spcPts val="2300"/>
                </a:lnSpc>
              </a:pPr>
              <a:endParaRPr lang="en-US" altLang="zh-CN" sz="1400" dirty="0">
                <a:solidFill>
                  <a:srgbClr val="E7E6E6">
                    <a:lumMod val="50000"/>
                  </a:srgbClr>
                </a:solidFill>
                <a:cs typeface="+mn-ea"/>
                <a:sym typeface="+mn-lt"/>
              </a:endParaRPr>
            </a:p>
          </p:txBody>
        </p:sp>
      </p:grpSp>
      <p:pic>
        <p:nvPicPr>
          <p:cNvPr id="2" name="图片 1">
            <a:extLst>
              <a:ext uri="{FF2B5EF4-FFF2-40B4-BE49-F238E27FC236}">
                <a16:creationId xmlns:a16="http://schemas.microsoft.com/office/drawing/2014/main" id="{32AEC819-2D3F-4835-ADB4-16F0C7AE7F25}"/>
              </a:ext>
            </a:extLst>
          </p:cNvPr>
          <p:cNvPicPr>
            <a:picLocks noChangeAspect="1"/>
          </p:cNvPicPr>
          <p:nvPr/>
        </p:nvPicPr>
        <p:blipFill>
          <a:blip r:embed="rId5"/>
          <a:stretch>
            <a:fillRect/>
          </a:stretch>
        </p:blipFill>
        <p:spPr>
          <a:xfrm>
            <a:off x="0" y="473927"/>
            <a:ext cx="12192000" cy="2955073"/>
          </a:xfrm>
          <a:prstGeom prst="rect">
            <a:avLst/>
          </a:prstGeom>
        </p:spPr>
      </p:pic>
      <p:sp>
        <p:nvSpPr>
          <p:cNvPr id="3" name="文本框 2">
            <a:extLst>
              <a:ext uri="{FF2B5EF4-FFF2-40B4-BE49-F238E27FC236}">
                <a16:creationId xmlns:a16="http://schemas.microsoft.com/office/drawing/2014/main" id="{2E8C7621-6906-4D6D-BB8D-40154385A089}"/>
              </a:ext>
            </a:extLst>
          </p:cNvPr>
          <p:cNvSpPr txBox="1"/>
          <p:nvPr/>
        </p:nvSpPr>
        <p:spPr>
          <a:xfrm>
            <a:off x="120072" y="3306618"/>
            <a:ext cx="12191999" cy="3416320"/>
          </a:xfrm>
          <a:prstGeom prst="rect">
            <a:avLst/>
          </a:prstGeom>
          <a:noFill/>
        </p:spPr>
        <p:txBody>
          <a:bodyPr wrap="square" rtlCol="0">
            <a:spAutoFit/>
          </a:bodyPr>
          <a:lstStyle/>
          <a:p>
            <a:r>
              <a:rPr lang="en-US" altLang="zh-CN" sz="2400" dirty="0"/>
              <a:t>1.Download the dataset Yelp from the official website: </a:t>
            </a:r>
            <a:r>
              <a:rPr lang="en-US" altLang="zh-CN" sz="2400" b="1" u="sng" dirty="0">
                <a:solidFill>
                  <a:schemeClr val="tx1">
                    <a:lumMod val="85000"/>
                    <a:lumOff val="15000"/>
                  </a:schemeClr>
                </a:solidFill>
                <a:hlinkClick r:id="rId6"/>
              </a:rPr>
              <a:t>https://www.yelp.com/dataset/download</a:t>
            </a:r>
            <a:r>
              <a:rPr lang="en-US" altLang="zh-CN" sz="2400" b="1" dirty="0">
                <a:solidFill>
                  <a:schemeClr val="tx1">
                    <a:lumMod val="85000"/>
                    <a:lumOff val="15000"/>
                  </a:schemeClr>
                </a:solidFill>
              </a:rPr>
              <a:t>. </a:t>
            </a:r>
          </a:p>
          <a:p>
            <a:r>
              <a:rPr lang="en-US" altLang="zh-CN" sz="2400" dirty="0">
                <a:solidFill>
                  <a:schemeClr val="tx1">
                    <a:lumMod val="85000"/>
                    <a:lumOff val="15000"/>
                  </a:schemeClr>
                </a:solidFill>
              </a:rPr>
              <a:t>2.Extract needed attributes in </a:t>
            </a:r>
            <a:r>
              <a:rPr lang="en-US" altLang="zh-CN" sz="2400" dirty="0" err="1">
                <a:solidFill>
                  <a:schemeClr val="tx1">
                    <a:lumMod val="85000"/>
                    <a:lumOff val="15000"/>
                  </a:schemeClr>
                </a:solidFill>
              </a:rPr>
              <a:t>tip.json</a:t>
            </a:r>
            <a:r>
              <a:rPr lang="en-US" altLang="zh-CN" sz="2400" dirty="0">
                <a:solidFill>
                  <a:schemeClr val="tx1">
                    <a:lumMod val="85000"/>
                    <a:lumOff val="15000"/>
                  </a:schemeClr>
                </a:solidFill>
              </a:rPr>
              <a:t> and </a:t>
            </a:r>
            <a:r>
              <a:rPr lang="en-US" altLang="zh-CN" sz="2400" dirty="0" err="1">
                <a:solidFill>
                  <a:schemeClr val="tx1">
                    <a:lumMod val="85000"/>
                    <a:lumOff val="15000"/>
                  </a:schemeClr>
                </a:solidFill>
              </a:rPr>
              <a:t>review.json</a:t>
            </a:r>
            <a:r>
              <a:rPr lang="en-US" altLang="zh-CN" sz="2400" dirty="0">
                <a:solidFill>
                  <a:schemeClr val="tx1">
                    <a:lumMod val="85000"/>
                    <a:lumOff val="15000"/>
                  </a:schemeClr>
                </a:solidFill>
              </a:rPr>
              <a:t> and change their form to csv, and save them into HDFS.</a:t>
            </a:r>
            <a:r>
              <a:rPr lang="en-US" altLang="zh-CN" sz="2400" dirty="0"/>
              <a:t>  </a:t>
            </a:r>
          </a:p>
          <a:p>
            <a:r>
              <a:rPr lang="en-US" altLang="zh-CN" sz="2400" dirty="0"/>
              <a:t>3.Change their data form to RDD in spark and use </a:t>
            </a:r>
            <a:r>
              <a:rPr lang="en-US" altLang="zh-CN" sz="2400" dirty="0" err="1"/>
              <a:t>tf-idf</a:t>
            </a:r>
            <a:r>
              <a:rPr lang="en-US" altLang="zh-CN" sz="2400" dirty="0"/>
              <a:t> to change text to word vectors. </a:t>
            </a:r>
          </a:p>
          <a:p>
            <a:r>
              <a:rPr lang="en-US" altLang="zh-CN" sz="2400" dirty="0"/>
              <a:t>4.Use three ML algorithms we are interested to train models based on reviews, and get the best model.</a:t>
            </a:r>
          </a:p>
          <a:p>
            <a:r>
              <a:rPr lang="en-US" altLang="zh-CN" sz="2400" dirty="0"/>
              <a:t>5.Predict tip’s texts’ star and sentiment. </a:t>
            </a:r>
          </a:p>
          <a:p>
            <a:r>
              <a:rPr lang="en-US" altLang="zh-CN" sz="2400" b="1" dirty="0"/>
              <a:t>[PS:A more specific version is displayed in 3.3]  </a:t>
            </a:r>
            <a:endParaRPr lang="zh-CN" altLang="en-US" sz="2400" b="1" dirty="0"/>
          </a:p>
        </p:txBody>
      </p:sp>
      <p:sp>
        <p:nvSpPr>
          <p:cNvPr id="7" name="矩形 6">
            <a:extLst>
              <a:ext uri="{FF2B5EF4-FFF2-40B4-BE49-F238E27FC236}">
                <a16:creationId xmlns:a16="http://schemas.microsoft.com/office/drawing/2014/main" id="{8F5FA4FB-0549-4691-9810-CFCFA5DF14AD}"/>
              </a:ext>
            </a:extLst>
          </p:cNvPr>
          <p:cNvSpPr/>
          <p:nvPr/>
        </p:nvSpPr>
        <p:spPr>
          <a:xfrm>
            <a:off x="334912" y="429745"/>
            <a:ext cx="2210862" cy="375231"/>
          </a:xfrm>
          <a:prstGeom prst="rect">
            <a:avLst/>
          </a:prstGeom>
        </p:spPr>
        <p:txBody>
          <a:bodyPr wrap="none">
            <a:spAutoFit/>
          </a:bodyPr>
          <a:lstStyle/>
          <a:p>
            <a:pPr>
              <a:lnSpc>
                <a:spcPts val="2300"/>
              </a:lnSpc>
            </a:pPr>
            <a:r>
              <a:rPr lang="en-US" altLang="zh-CN" dirty="0">
                <a:solidFill>
                  <a:srgbClr val="E7E6E6">
                    <a:lumMod val="50000"/>
                  </a:srgbClr>
                </a:solidFill>
                <a:cs typeface="+mn-ea"/>
                <a:sym typeface="+mn-lt"/>
              </a:rPr>
              <a:t>1.2.1 The whole flow</a:t>
            </a:r>
          </a:p>
        </p:txBody>
      </p:sp>
    </p:spTree>
    <p:extLst>
      <p:ext uri="{BB962C8B-B14F-4D97-AF65-F5344CB8AC3E}">
        <p14:creationId xmlns:p14="http://schemas.microsoft.com/office/powerpoint/2010/main" val="365768819"/>
      </p:ext>
    </p:extLst>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10.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ENTRY"/>
  <p:tag name="ID" val="547146"/>
  <p:tag name="MH_ORDER" val="1"/>
  <p:tag name="PA" val="v3.2.0"/>
</p:tagLst>
</file>

<file path=ppt/tags/tag100.xml><?xml version="1.0" encoding="utf-8"?>
<p:tagLst xmlns:a="http://schemas.openxmlformats.org/drawingml/2006/main" xmlns:r="http://schemas.openxmlformats.org/officeDocument/2006/relationships" xmlns:p="http://schemas.openxmlformats.org/presentationml/2006/main">
  <p:tag name="PA" val="v3.2.0"/>
</p:tagLst>
</file>

<file path=ppt/tags/tag101.xml><?xml version="1.0" encoding="utf-8"?>
<p:tagLst xmlns:a="http://schemas.openxmlformats.org/drawingml/2006/main" xmlns:r="http://schemas.openxmlformats.org/officeDocument/2006/relationships" xmlns:p="http://schemas.openxmlformats.org/presentationml/2006/main">
  <p:tag name="MH" val="20171015153257"/>
  <p:tag name="MH_LIBRARY" val="GRAPHIC"/>
</p:tagLst>
</file>

<file path=ppt/tags/tag102.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Rectangle 2"/>
  <p:tag name="PA" val="v3.2.0"/>
</p:tagLst>
</file>

<file path=ppt/tags/tag103.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3"/>
  <p:tag name="PA" val="v3.2.0"/>
</p:tagLst>
</file>

<file path=ppt/tags/tag104.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4"/>
  <p:tag name="PA" val="v3.2.0"/>
</p:tagLst>
</file>

<file path=ppt/tags/tag105.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Straight Connector 9"/>
  <p:tag name="PA" val="v3.2.0"/>
</p:tagLst>
</file>

<file path=ppt/tags/tag106.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Rectangle 1"/>
  <p:tag name="PA" val="v3.2.0"/>
</p:tagLst>
</file>

<file path=ppt/tags/tag107.xml><?xml version="1.0" encoding="utf-8"?>
<p:tagLst xmlns:a="http://schemas.openxmlformats.org/drawingml/2006/main" xmlns:r="http://schemas.openxmlformats.org/officeDocument/2006/relationships" xmlns:p="http://schemas.openxmlformats.org/presentationml/2006/main">
  <p:tag name="PA" val="v3.2.0"/>
</p:tagLst>
</file>

<file path=ppt/tags/tag108.xml><?xml version="1.0" encoding="utf-8"?>
<p:tagLst xmlns:a="http://schemas.openxmlformats.org/drawingml/2006/main" xmlns:r="http://schemas.openxmlformats.org/officeDocument/2006/relationships" xmlns:p="http://schemas.openxmlformats.org/presentationml/2006/main">
  <p:tag name="PA" val="v3.2.0"/>
</p:tagLst>
</file>

<file path=ppt/tags/tag109.xml><?xml version="1.0" encoding="utf-8"?>
<p:tagLst xmlns:a="http://schemas.openxmlformats.org/drawingml/2006/main" xmlns:r="http://schemas.openxmlformats.org/officeDocument/2006/relationships" xmlns:p="http://schemas.openxmlformats.org/presentationml/2006/main">
  <p:tag name="PA" val="v3.2.0"/>
</p:tagLst>
</file>

<file path=ppt/tags/tag11.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NUMBER"/>
  <p:tag name="ID" val="547146"/>
  <p:tag name="MH_ORDER" val="1"/>
  <p:tag name="PA" val="v3.2.0"/>
</p:tagLst>
</file>

<file path=ppt/tags/tag110.xml><?xml version="1.0" encoding="utf-8"?>
<p:tagLst xmlns:a="http://schemas.openxmlformats.org/drawingml/2006/main" xmlns:r="http://schemas.openxmlformats.org/officeDocument/2006/relationships" xmlns:p="http://schemas.openxmlformats.org/presentationml/2006/main">
  <p:tag name="PA" val="v3.2.0"/>
</p:tagLst>
</file>

<file path=ppt/tags/tag111.xml><?xml version="1.0" encoding="utf-8"?>
<p:tagLst xmlns:a="http://schemas.openxmlformats.org/drawingml/2006/main" xmlns:r="http://schemas.openxmlformats.org/officeDocument/2006/relationships" xmlns:p="http://schemas.openxmlformats.org/presentationml/2006/main">
  <p:tag name="PA" val="v3.2.0"/>
</p:tagLst>
</file>

<file path=ppt/tags/tag112.xml><?xml version="1.0" encoding="utf-8"?>
<p:tagLst xmlns:a="http://schemas.openxmlformats.org/drawingml/2006/main" xmlns:r="http://schemas.openxmlformats.org/officeDocument/2006/relationships" xmlns:p="http://schemas.openxmlformats.org/presentationml/2006/main">
  <p:tag name="PA" val="v3.2.0"/>
</p:tagLst>
</file>

<file path=ppt/tags/tag113.xml><?xml version="1.0" encoding="utf-8"?>
<p:tagLst xmlns:a="http://schemas.openxmlformats.org/drawingml/2006/main" xmlns:r="http://schemas.openxmlformats.org/officeDocument/2006/relationships" xmlns:p="http://schemas.openxmlformats.org/presentationml/2006/main">
  <p:tag name="PA" val="v3.2.0"/>
</p:tagLst>
</file>

<file path=ppt/tags/tag114.xml><?xml version="1.0" encoding="utf-8"?>
<p:tagLst xmlns:a="http://schemas.openxmlformats.org/drawingml/2006/main" xmlns:r="http://schemas.openxmlformats.org/officeDocument/2006/relationships" xmlns:p="http://schemas.openxmlformats.org/presentationml/2006/main">
  <p:tag name="PA" val="v3.2.0"/>
</p:tagLst>
</file>

<file path=ppt/tags/tag115.xml><?xml version="1.0" encoding="utf-8"?>
<p:tagLst xmlns:a="http://schemas.openxmlformats.org/drawingml/2006/main" xmlns:r="http://schemas.openxmlformats.org/officeDocument/2006/relationships" xmlns:p="http://schemas.openxmlformats.org/presentationml/2006/main">
  <p:tag name="PA" val="v3.2.0"/>
</p:tagLst>
</file>

<file path=ppt/tags/tag116.xml><?xml version="1.0" encoding="utf-8"?>
<p:tagLst xmlns:a="http://schemas.openxmlformats.org/drawingml/2006/main" xmlns:r="http://schemas.openxmlformats.org/officeDocument/2006/relationships" xmlns:p="http://schemas.openxmlformats.org/presentationml/2006/main">
  <p:tag name="PA" val="v3.2.0"/>
</p:tagLst>
</file>

<file path=ppt/tags/tag117.xml><?xml version="1.0" encoding="utf-8"?>
<p:tagLst xmlns:a="http://schemas.openxmlformats.org/drawingml/2006/main" xmlns:r="http://schemas.openxmlformats.org/officeDocument/2006/relationships" xmlns:p="http://schemas.openxmlformats.org/presentationml/2006/main">
  <p:tag name="PA" val="v3.2.0"/>
</p:tagLst>
</file>

<file path=ppt/tags/tag118.xml><?xml version="1.0" encoding="utf-8"?>
<p:tagLst xmlns:a="http://schemas.openxmlformats.org/drawingml/2006/main" xmlns:r="http://schemas.openxmlformats.org/officeDocument/2006/relationships" xmlns:p="http://schemas.openxmlformats.org/presentationml/2006/main">
  <p:tag name="PA" val="v3.2.0"/>
</p:tagLst>
</file>

<file path=ppt/tags/tag119.xml><?xml version="1.0" encoding="utf-8"?>
<p:tagLst xmlns:a="http://schemas.openxmlformats.org/drawingml/2006/main" xmlns:r="http://schemas.openxmlformats.org/officeDocument/2006/relationships" xmlns:p="http://schemas.openxmlformats.org/presentationml/2006/main">
  <p:tag name="PA" val="v3.2.0"/>
</p:tagLst>
</file>

<file path=ppt/tags/tag12.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ENTRY"/>
  <p:tag name="ID" val="547146"/>
  <p:tag name="MH_ORDER" val="2"/>
  <p:tag name="PA" val="v3.2.0"/>
</p:tagLst>
</file>

<file path=ppt/tags/tag120.xml><?xml version="1.0" encoding="utf-8"?>
<p:tagLst xmlns:a="http://schemas.openxmlformats.org/drawingml/2006/main" xmlns:r="http://schemas.openxmlformats.org/officeDocument/2006/relationships" xmlns:p="http://schemas.openxmlformats.org/presentationml/2006/main">
  <p:tag name="PA" val="v3.2.0"/>
</p:tagLst>
</file>

<file path=ppt/tags/tag121.xml><?xml version="1.0" encoding="utf-8"?>
<p:tagLst xmlns:a="http://schemas.openxmlformats.org/drawingml/2006/main" xmlns:r="http://schemas.openxmlformats.org/officeDocument/2006/relationships" xmlns:p="http://schemas.openxmlformats.org/presentationml/2006/main">
  <p:tag name="MH" val="20171015153257"/>
  <p:tag name="MH_LIBRARY" val="GRAPHIC"/>
</p:tagLst>
</file>

<file path=ppt/tags/tag122.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Rectangle 2"/>
  <p:tag name="PA" val="v3.2.0"/>
</p:tagLst>
</file>

<file path=ppt/tags/tag123.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3"/>
  <p:tag name="PA" val="v3.2.0"/>
</p:tagLst>
</file>

<file path=ppt/tags/tag124.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4"/>
  <p:tag name="PA" val="v3.2.0"/>
</p:tagLst>
</file>

<file path=ppt/tags/tag125.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Straight Connector 9"/>
  <p:tag name="PA" val="v3.2.0"/>
</p:tagLst>
</file>

<file path=ppt/tags/tag126.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Rectangle 1"/>
  <p:tag name="PA" val="v3.2.0"/>
</p:tagLst>
</file>

<file path=ppt/tags/tag127.xml><?xml version="1.0" encoding="utf-8"?>
<p:tagLst xmlns:a="http://schemas.openxmlformats.org/drawingml/2006/main" xmlns:r="http://schemas.openxmlformats.org/officeDocument/2006/relationships" xmlns:p="http://schemas.openxmlformats.org/presentationml/2006/main">
  <p:tag name="PA" val="v3.2.0"/>
</p:tagLst>
</file>

<file path=ppt/tags/tag128.xml><?xml version="1.0" encoding="utf-8"?>
<p:tagLst xmlns:a="http://schemas.openxmlformats.org/drawingml/2006/main" xmlns:r="http://schemas.openxmlformats.org/officeDocument/2006/relationships" xmlns:p="http://schemas.openxmlformats.org/presentationml/2006/main">
  <p:tag name="PA" val="v3.2.0"/>
</p:tagLst>
</file>

<file path=ppt/tags/tag129.xml><?xml version="1.0" encoding="utf-8"?>
<p:tagLst xmlns:a="http://schemas.openxmlformats.org/drawingml/2006/main" xmlns:r="http://schemas.openxmlformats.org/officeDocument/2006/relationships" xmlns:p="http://schemas.openxmlformats.org/presentationml/2006/main">
  <p:tag name="PA" val="v3.2.0"/>
</p:tagLst>
</file>

<file path=ppt/tags/tag13.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NUMBER"/>
  <p:tag name="ID" val="547146"/>
  <p:tag name="MH_ORDER" val="2"/>
  <p:tag name="PA" val="v3.2.0"/>
</p:tagLst>
</file>

<file path=ppt/tags/tag130.xml><?xml version="1.0" encoding="utf-8"?>
<p:tagLst xmlns:a="http://schemas.openxmlformats.org/drawingml/2006/main" xmlns:r="http://schemas.openxmlformats.org/officeDocument/2006/relationships" xmlns:p="http://schemas.openxmlformats.org/presentationml/2006/main">
  <p:tag name="PA" val="v3.2.0"/>
</p:tagLst>
</file>

<file path=ppt/tags/tag131.xml><?xml version="1.0" encoding="utf-8"?>
<p:tagLst xmlns:a="http://schemas.openxmlformats.org/drawingml/2006/main" xmlns:r="http://schemas.openxmlformats.org/officeDocument/2006/relationships" xmlns:p="http://schemas.openxmlformats.org/presentationml/2006/main">
  <p:tag name="PA" val="v3.2.0"/>
</p:tagLst>
</file>

<file path=ppt/tags/tag132.xml><?xml version="1.0" encoding="utf-8"?>
<p:tagLst xmlns:a="http://schemas.openxmlformats.org/drawingml/2006/main" xmlns:r="http://schemas.openxmlformats.org/officeDocument/2006/relationships" xmlns:p="http://schemas.openxmlformats.org/presentationml/2006/main">
  <p:tag name="PA" val="v3.2.0"/>
</p:tagLst>
</file>

<file path=ppt/tags/tag133.xml><?xml version="1.0" encoding="utf-8"?>
<p:tagLst xmlns:a="http://schemas.openxmlformats.org/drawingml/2006/main" xmlns:r="http://schemas.openxmlformats.org/officeDocument/2006/relationships" xmlns:p="http://schemas.openxmlformats.org/presentationml/2006/main">
  <p:tag name="PA" val="v3.2.0"/>
</p:tagLst>
</file>

<file path=ppt/tags/tag134.xml><?xml version="1.0" encoding="utf-8"?>
<p:tagLst xmlns:a="http://schemas.openxmlformats.org/drawingml/2006/main" xmlns:r="http://schemas.openxmlformats.org/officeDocument/2006/relationships" xmlns:p="http://schemas.openxmlformats.org/presentationml/2006/main">
  <p:tag name="PA" val="v3.2.0"/>
</p:tagLst>
</file>

<file path=ppt/tags/tag135.xml><?xml version="1.0" encoding="utf-8"?>
<p:tagLst xmlns:a="http://schemas.openxmlformats.org/drawingml/2006/main" xmlns:r="http://schemas.openxmlformats.org/officeDocument/2006/relationships" xmlns:p="http://schemas.openxmlformats.org/presentationml/2006/main">
  <p:tag name="PA" val="v3.2.0"/>
</p:tagLst>
</file>

<file path=ppt/tags/tag136.xml><?xml version="1.0" encoding="utf-8"?>
<p:tagLst xmlns:a="http://schemas.openxmlformats.org/drawingml/2006/main" xmlns:r="http://schemas.openxmlformats.org/officeDocument/2006/relationships" xmlns:p="http://schemas.openxmlformats.org/presentationml/2006/main">
  <p:tag name="PA" val="v3.2.0"/>
</p:tagLst>
</file>

<file path=ppt/tags/tag137.xml><?xml version="1.0" encoding="utf-8"?>
<p:tagLst xmlns:a="http://schemas.openxmlformats.org/drawingml/2006/main" xmlns:r="http://schemas.openxmlformats.org/officeDocument/2006/relationships" xmlns:p="http://schemas.openxmlformats.org/presentationml/2006/main">
  <p:tag name="MH" val="20171015153257"/>
  <p:tag name="MH_LIBRARY" val="GRAPHIC"/>
</p:tagLst>
</file>

<file path=ppt/tags/tag138.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Rectangle 2"/>
  <p:tag name="PA" val="v3.2.0"/>
</p:tagLst>
</file>

<file path=ppt/tags/tag139.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3"/>
  <p:tag name="PA" val="v3.2.0"/>
</p:tagLst>
</file>

<file path=ppt/tags/tag14.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ENTRY"/>
  <p:tag name="ID" val="547146"/>
  <p:tag name="MH_ORDER" val="3"/>
  <p:tag name="PA" val="v3.2.0"/>
</p:tagLst>
</file>

<file path=ppt/tags/tag140.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4"/>
  <p:tag name="PA" val="v3.2.0"/>
</p:tagLst>
</file>

<file path=ppt/tags/tag141.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Straight Connector 9"/>
  <p:tag name="PA" val="v3.2.0"/>
</p:tagLst>
</file>

<file path=ppt/tags/tag142.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Rectangle 1"/>
  <p:tag name="PA" val="v3.2.0"/>
</p:tagLst>
</file>

<file path=ppt/tags/tag143.xml><?xml version="1.0" encoding="utf-8"?>
<p:tagLst xmlns:a="http://schemas.openxmlformats.org/drawingml/2006/main" xmlns:r="http://schemas.openxmlformats.org/officeDocument/2006/relationships" xmlns:p="http://schemas.openxmlformats.org/presentationml/2006/main">
  <p:tag name="PA" val="v3.2.0"/>
</p:tagLst>
</file>

<file path=ppt/tags/tag144.xml><?xml version="1.0" encoding="utf-8"?>
<p:tagLst xmlns:a="http://schemas.openxmlformats.org/drawingml/2006/main" xmlns:r="http://schemas.openxmlformats.org/officeDocument/2006/relationships" xmlns:p="http://schemas.openxmlformats.org/presentationml/2006/main">
  <p:tag name="PA" val="v3.2.0"/>
</p:tagLst>
</file>

<file path=ppt/tags/tag15.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NUMBER"/>
  <p:tag name="ID" val="547146"/>
  <p:tag name="MH_ORDER" val="3"/>
  <p:tag name="PA" val="v3.2.0"/>
</p:tagLst>
</file>

<file path=ppt/tags/tag16.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ENTRY"/>
  <p:tag name="ID" val="547146"/>
  <p:tag name="MH_ORDER" val="4"/>
  <p:tag name="PA" val="v3.2.0"/>
</p:tagLst>
</file>

<file path=ppt/tags/tag17.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NUMBER"/>
  <p:tag name="ID" val="547146"/>
  <p:tag name="MH_ORDER" val="4"/>
  <p:tag name="PA" val="v3.2.0"/>
</p:tagLst>
</file>

<file path=ppt/tags/tag18.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OTHERS"/>
  <p:tag name="ID" val="547146"/>
  <p:tag name="PA" val="v3.2.0"/>
</p:tagLst>
</file>

<file path=ppt/tags/tag19.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OTHERS"/>
  <p:tag name="ID" val="547146"/>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ENTRY"/>
  <p:tag name="ID" val="547146"/>
  <p:tag name="MH_ORDER" val="4"/>
  <p:tag name="PA" val="v3.2.0"/>
</p:tagLst>
</file>

<file path=ppt/tags/tag21.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NUMBER"/>
  <p:tag name="ID" val="547146"/>
  <p:tag name="MH_ORDER" val="4"/>
  <p:tag name="PA" val="v3.2.0"/>
</p:tagLst>
</file>

<file path=ppt/tags/tag22.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ENTRY"/>
  <p:tag name="ID" val="547146"/>
  <p:tag name="MH_ORDER" val="1"/>
  <p:tag name="PA" val="v3.2.0"/>
</p:tagLst>
</file>

<file path=ppt/tags/tag23.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NUMBER"/>
  <p:tag name="ID" val="547146"/>
  <p:tag name="MH_ORDER" val="1"/>
  <p:tag name="PA" val="v3.2.0"/>
</p:tagLst>
</file>

<file path=ppt/tags/tag24.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NUMBER"/>
  <p:tag name="ID" val="547146"/>
  <p:tag name="MH_ORDER" val="1"/>
  <p:tag name="PA" val="v3.2.0"/>
</p:tagLst>
</file>

<file path=ppt/tags/tag25.xml><?xml version="1.0" encoding="utf-8"?>
<p:tagLst xmlns:a="http://schemas.openxmlformats.org/drawingml/2006/main" xmlns:r="http://schemas.openxmlformats.org/officeDocument/2006/relationships" xmlns:p="http://schemas.openxmlformats.org/presentationml/2006/main">
  <p:tag name="MH" val="20171015153257"/>
  <p:tag name="MH_LIBRARY" val="GRAPHIC"/>
</p:tagLst>
</file>

<file path=ppt/tags/tag26.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Rectangle 2"/>
  <p:tag name="PA" val="v3.2.0"/>
</p:tagLst>
</file>

<file path=ppt/tags/tag27.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3"/>
  <p:tag name="PA" val="v3.2.0"/>
</p:tagLst>
</file>

<file path=ppt/tags/tag28.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4"/>
  <p:tag name="PA" val="v3.2.0"/>
</p:tagLst>
</file>

<file path=ppt/tags/tag29.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Straight Connector 9"/>
  <p:tag name="PA" val="v3.2.0"/>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30.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Rectangle 1"/>
  <p:tag name="PA" val="v3.2.0"/>
</p:tagLst>
</file>

<file path=ppt/tags/tag31.xml><?xml version="1.0" encoding="utf-8"?>
<p:tagLst xmlns:a="http://schemas.openxmlformats.org/drawingml/2006/main" xmlns:r="http://schemas.openxmlformats.org/officeDocument/2006/relationships" xmlns:p="http://schemas.openxmlformats.org/presentationml/2006/main">
  <p:tag name="PA" val="v3.2.0"/>
</p:tagLst>
</file>

<file path=ppt/tags/tag32.xml><?xml version="1.0" encoding="utf-8"?>
<p:tagLst xmlns:a="http://schemas.openxmlformats.org/drawingml/2006/main" xmlns:r="http://schemas.openxmlformats.org/officeDocument/2006/relationships" xmlns:p="http://schemas.openxmlformats.org/presentationml/2006/main">
  <p:tag name="PA" val="v3.2.0"/>
</p:tagLst>
</file>

<file path=ppt/tags/tag33.xml><?xml version="1.0" encoding="utf-8"?>
<p:tagLst xmlns:a="http://schemas.openxmlformats.org/drawingml/2006/main" xmlns:r="http://schemas.openxmlformats.org/officeDocument/2006/relationships" xmlns:p="http://schemas.openxmlformats.org/presentationml/2006/main">
  <p:tag name="PA" val="v3.2.0"/>
</p:tagLst>
</file>

<file path=ppt/tags/tag34.xml><?xml version="1.0" encoding="utf-8"?>
<p:tagLst xmlns:a="http://schemas.openxmlformats.org/drawingml/2006/main" xmlns:r="http://schemas.openxmlformats.org/officeDocument/2006/relationships" xmlns:p="http://schemas.openxmlformats.org/presentationml/2006/main">
  <p:tag name="PA" val="v3.2.0"/>
</p:tagLst>
</file>

<file path=ppt/tags/tag35.xml><?xml version="1.0" encoding="utf-8"?>
<p:tagLst xmlns:a="http://schemas.openxmlformats.org/drawingml/2006/main" xmlns:r="http://schemas.openxmlformats.org/officeDocument/2006/relationships" xmlns:p="http://schemas.openxmlformats.org/presentationml/2006/main">
  <p:tag name="PA" val="v3.2.0"/>
</p:tagLst>
</file>

<file path=ppt/tags/tag36.xml><?xml version="1.0" encoding="utf-8"?>
<p:tagLst xmlns:a="http://schemas.openxmlformats.org/drawingml/2006/main" xmlns:r="http://schemas.openxmlformats.org/officeDocument/2006/relationships" xmlns:p="http://schemas.openxmlformats.org/presentationml/2006/main">
  <p:tag name="PA" val="v3.2.0"/>
</p:tagLst>
</file>

<file path=ppt/tags/tag37.xml><?xml version="1.0" encoding="utf-8"?>
<p:tagLst xmlns:a="http://schemas.openxmlformats.org/drawingml/2006/main" xmlns:r="http://schemas.openxmlformats.org/officeDocument/2006/relationships" xmlns:p="http://schemas.openxmlformats.org/presentationml/2006/main">
  <p:tag name="PA" val="v3.2.0"/>
</p:tagLst>
</file>

<file path=ppt/tags/tag38.xml><?xml version="1.0" encoding="utf-8"?>
<p:tagLst xmlns:a="http://schemas.openxmlformats.org/drawingml/2006/main" xmlns:r="http://schemas.openxmlformats.org/officeDocument/2006/relationships" xmlns:p="http://schemas.openxmlformats.org/presentationml/2006/main">
  <p:tag name="PA" val="v3.2.0"/>
</p:tagLst>
</file>

<file path=ppt/tags/tag39.xml><?xml version="1.0" encoding="utf-8"?>
<p:tagLst xmlns:a="http://schemas.openxmlformats.org/drawingml/2006/main" xmlns:r="http://schemas.openxmlformats.org/officeDocument/2006/relationships" xmlns:p="http://schemas.openxmlformats.org/presentationml/2006/main">
  <p:tag name="PA" val="v3.2.0"/>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40.xml><?xml version="1.0" encoding="utf-8"?>
<p:tagLst xmlns:a="http://schemas.openxmlformats.org/drawingml/2006/main" xmlns:r="http://schemas.openxmlformats.org/officeDocument/2006/relationships" xmlns:p="http://schemas.openxmlformats.org/presentationml/2006/main">
  <p:tag name="PA" val="v3.2.0"/>
</p:tagLst>
</file>

<file path=ppt/tags/tag41.xml><?xml version="1.0" encoding="utf-8"?>
<p:tagLst xmlns:a="http://schemas.openxmlformats.org/drawingml/2006/main" xmlns:r="http://schemas.openxmlformats.org/officeDocument/2006/relationships" xmlns:p="http://schemas.openxmlformats.org/presentationml/2006/main">
  <p:tag name="PA" val="v3.2.0"/>
</p:tagLst>
</file>

<file path=ppt/tags/tag42.xml><?xml version="1.0" encoding="utf-8"?>
<p:tagLst xmlns:a="http://schemas.openxmlformats.org/drawingml/2006/main" xmlns:r="http://schemas.openxmlformats.org/officeDocument/2006/relationships" xmlns:p="http://schemas.openxmlformats.org/presentationml/2006/main">
  <p:tag name="PA" val="v3.2.0"/>
</p:tagLst>
</file>

<file path=ppt/tags/tag43.xml><?xml version="1.0" encoding="utf-8"?>
<p:tagLst xmlns:a="http://schemas.openxmlformats.org/drawingml/2006/main" xmlns:r="http://schemas.openxmlformats.org/officeDocument/2006/relationships" xmlns:p="http://schemas.openxmlformats.org/presentationml/2006/main">
  <p:tag name="PA" val="v3.2.0"/>
</p:tagLst>
</file>

<file path=ppt/tags/tag44.xml><?xml version="1.0" encoding="utf-8"?>
<p:tagLst xmlns:a="http://schemas.openxmlformats.org/drawingml/2006/main" xmlns:r="http://schemas.openxmlformats.org/officeDocument/2006/relationships" xmlns:p="http://schemas.openxmlformats.org/presentationml/2006/main">
  <p:tag name="PA" val="v3.2.0"/>
</p:tagLst>
</file>

<file path=ppt/tags/tag45.xml><?xml version="1.0" encoding="utf-8"?>
<p:tagLst xmlns:a="http://schemas.openxmlformats.org/drawingml/2006/main" xmlns:r="http://schemas.openxmlformats.org/officeDocument/2006/relationships" xmlns:p="http://schemas.openxmlformats.org/presentationml/2006/main">
  <p:tag name="PA" val="v3.2.0"/>
</p:tagLst>
</file>

<file path=ppt/tags/tag46.xml><?xml version="1.0" encoding="utf-8"?>
<p:tagLst xmlns:a="http://schemas.openxmlformats.org/drawingml/2006/main" xmlns:r="http://schemas.openxmlformats.org/officeDocument/2006/relationships" xmlns:p="http://schemas.openxmlformats.org/presentationml/2006/main">
  <p:tag name="PA" val="v3.2.0"/>
</p:tagLst>
</file>

<file path=ppt/tags/tag47.xml><?xml version="1.0" encoding="utf-8"?>
<p:tagLst xmlns:a="http://schemas.openxmlformats.org/drawingml/2006/main" xmlns:r="http://schemas.openxmlformats.org/officeDocument/2006/relationships" xmlns:p="http://schemas.openxmlformats.org/presentationml/2006/main">
  <p:tag name="PA" val="v3.2.0"/>
</p:tagLst>
</file>

<file path=ppt/tags/tag48.xml><?xml version="1.0" encoding="utf-8"?>
<p:tagLst xmlns:a="http://schemas.openxmlformats.org/drawingml/2006/main" xmlns:r="http://schemas.openxmlformats.org/officeDocument/2006/relationships" xmlns:p="http://schemas.openxmlformats.org/presentationml/2006/main">
  <p:tag name="PA" val="v3.2.0"/>
</p:tagLst>
</file>

<file path=ppt/tags/tag49.xml><?xml version="1.0" encoding="utf-8"?>
<p:tagLst xmlns:a="http://schemas.openxmlformats.org/drawingml/2006/main" xmlns:r="http://schemas.openxmlformats.org/officeDocument/2006/relationships" xmlns:p="http://schemas.openxmlformats.org/presentationml/2006/main">
  <p:tag name="MH" val="20171015153257"/>
  <p:tag name="MH_LIBRARY" val="GRAPHIC"/>
</p:tagLst>
</file>

<file path=ppt/tags/tag5.xml><?xml version="1.0" encoding="utf-8"?>
<p:tagLst xmlns:a="http://schemas.openxmlformats.org/drawingml/2006/main" xmlns:r="http://schemas.openxmlformats.org/officeDocument/2006/relationships" xmlns:p="http://schemas.openxmlformats.org/presentationml/2006/main">
  <p:tag name="MH" val="20171015153257"/>
  <p:tag name="MH_LIBRARY" val="GRAPHIC"/>
</p:tagLst>
</file>

<file path=ppt/tags/tag50.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Rectangle 2"/>
  <p:tag name="PA" val="v3.2.0"/>
</p:tagLst>
</file>

<file path=ppt/tags/tag51.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3"/>
  <p:tag name="PA" val="v3.2.0"/>
</p:tagLst>
</file>

<file path=ppt/tags/tag52.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4"/>
  <p:tag name="PA" val="v3.2.0"/>
</p:tagLst>
</file>

<file path=ppt/tags/tag53.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Straight Connector 9"/>
  <p:tag name="PA" val="v3.2.0"/>
</p:tagLst>
</file>

<file path=ppt/tags/tag54.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Rectangle 1"/>
  <p:tag name="PA" val="v3.2.0"/>
</p:tagLst>
</file>

<file path=ppt/tags/tag55.xml><?xml version="1.0" encoding="utf-8"?>
<p:tagLst xmlns:a="http://schemas.openxmlformats.org/drawingml/2006/main" xmlns:r="http://schemas.openxmlformats.org/officeDocument/2006/relationships" xmlns:p="http://schemas.openxmlformats.org/presentationml/2006/main">
  <p:tag name="PA" val="v3.2.0"/>
</p:tagLst>
</file>

<file path=ppt/tags/tag56.xml><?xml version="1.0" encoding="utf-8"?>
<p:tagLst xmlns:a="http://schemas.openxmlformats.org/drawingml/2006/main" xmlns:r="http://schemas.openxmlformats.org/officeDocument/2006/relationships" xmlns:p="http://schemas.openxmlformats.org/presentationml/2006/main">
  <p:tag name="PA" val="v3.2.0"/>
</p:tagLst>
</file>

<file path=ppt/tags/tag57.xml><?xml version="1.0" encoding="utf-8"?>
<p:tagLst xmlns:a="http://schemas.openxmlformats.org/drawingml/2006/main" xmlns:r="http://schemas.openxmlformats.org/officeDocument/2006/relationships" xmlns:p="http://schemas.openxmlformats.org/presentationml/2006/main">
  <p:tag name="PA" val="v3.2.0"/>
</p:tagLst>
</file>

<file path=ppt/tags/tag58.xml><?xml version="1.0" encoding="utf-8"?>
<p:tagLst xmlns:a="http://schemas.openxmlformats.org/drawingml/2006/main" xmlns:r="http://schemas.openxmlformats.org/officeDocument/2006/relationships" xmlns:p="http://schemas.openxmlformats.org/presentationml/2006/main">
  <p:tag name="PA" val="v3.2.0"/>
</p:tagLst>
</file>

<file path=ppt/tags/tag59.xml><?xml version="1.0" encoding="utf-8"?>
<p:tagLst xmlns:a="http://schemas.openxmlformats.org/drawingml/2006/main" xmlns:r="http://schemas.openxmlformats.org/officeDocument/2006/relationships" xmlns:p="http://schemas.openxmlformats.org/presentationml/2006/main">
  <p:tag name="PA" val="v3.2.0"/>
</p:tagLst>
</file>

<file path=ppt/tags/tag6.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3"/>
  <p:tag name="PA" val="v3.2.0"/>
</p:tagLst>
</file>

<file path=ppt/tags/tag60.xml><?xml version="1.0" encoding="utf-8"?>
<p:tagLst xmlns:a="http://schemas.openxmlformats.org/drawingml/2006/main" xmlns:r="http://schemas.openxmlformats.org/officeDocument/2006/relationships" xmlns:p="http://schemas.openxmlformats.org/presentationml/2006/main">
  <p:tag name="PA" val="v3.2.0"/>
</p:tagLst>
</file>

<file path=ppt/tags/tag61.xml><?xml version="1.0" encoding="utf-8"?>
<p:tagLst xmlns:a="http://schemas.openxmlformats.org/drawingml/2006/main" xmlns:r="http://schemas.openxmlformats.org/officeDocument/2006/relationships" xmlns:p="http://schemas.openxmlformats.org/presentationml/2006/main">
  <p:tag name="MH" val="20171015153257"/>
  <p:tag name="MH_LIBRARY" val="GRAPHIC"/>
</p:tagLst>
</file>

<file path=ppt/tags/tag62.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Rectangle 2"/>
  <p:tag name="PA" val="v3.2.0"/>
</p:tagLst>
</file>

<file path=ppt/tags/tag63.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3"/>
  <p:tag name="PA" val="v3.2.0"/>
</p:tagLst>
</file>

<file path=ppt/tags/tag64.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4"/>
  <p:tag name="PA" val="v3.2.0"/>
</p:tagLst>
</file>

<file path=ppt/tags/tag65.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Straight Connector 9"/>
  <p:tag name="PA" val="v3.2.0"/>
</p:tagLst>
</file>

<file path=ppt/tags/tag66.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Rectangle 1"/>
  <p:tag name="PA" val="v3.2.0"/>
</p:tagLst>
</file>

<file path=ppt/tags/tag67.xml><?xml version="1.0" encoding="utf-8"?>
<p:tagLst xmlns:a="http://schemas.openxmlformats.org/drawingml/2006/main" xmlns:r="http://schemas.openxmlformats.org/officeDocument/2006/relationships" xmlns:p="http://schemas.openxmlformats.org/presentationml/2006/main">
  <p:tag name="PA" val="v3.2.0"/>
</p:tagLst>
</file>

<file path=ppt/tags/tag68.xml><?xml version="1.0" encoding="utf-8"?>
<p:tagLst xmlns:a="http://schemas.openxmlformats.org/drawingml/2006/main" xmlns:r="http://schemas.openxmlformats.org/officeDocument/2006/relationships" xmlns:p="http://schemas.openxmlformats.org/presentationml/2006/main">
  <p:tag name="PA" val="v3.2.0"/>
</p:tagLst>
</file>

<file path=ppt/tags/tag69.xml><?xml version="1.0" encoding="utf-8"?>
<p:tagLst xmlns:a="http://schemas.openxmlformats.org/drawingml/2006/main" xmlns:r="http://schemas.openxmlformats.org/officeDocument/2006/relationships" xmlns:p="http://schemas.openxmlformats.org/presentationml/2006/main">
  <p:tag name="PA" val="v3.2.0"/>
</p:tagLst>
</file>

<file path=ppt/tags/tag7.xml><?xml version="1.0" encoding="utf-8"?>
<p:tagLst xmlns:a="http://schemas.openxmlformats.org/drawingml/2006/main" xmlns:r="http://schemas.openxmlformats.org/officeDocument/2006/relationships" xmlns:p="http://schemas.openxmlformats.org/presentationml/2006/main">
  <p:tag name="PA" val="v3.2.0"/>
</p:tagLst>
</file>

<file path=ppt/tags/tag70.xml><?xml version="1.0" encoding="utf-8"?>
<p:tagLst xmlns:a="http://schemas.openxmlformats.org/drawingml/2006/main" xmlns:r="http://schemas.openxmlformats.org/officeDocument/2006/relationships" xmlns:p="http://schemas.openxmlformats.org/presentationml/2006/main">
  <p:tag name="PA" val="v3.2.0"/>
</p:tagLst>
</file>

<file path=ppt/tags/tag71.xml><?xml version="1.0" encoding="utf-8"?>
<p:tagLst xmlns:a="http://schemas.openxmlformats.org/drawingml/2006/main" xmlns:r="http://schemas.openxmlformats.org/officeDocument/2006/relationships" xmlns:p="http://schemas.openxmlformats.org/presentationml/2006/main">
  <p:tag name="PA" val="v3.2.0"/>
</p:tagLst>
</file>

<file path=ppt/tags/tag72.xml><?xml version="1.0" encoding="utf-8"?>
<p:tagLst xmlns:a="http://schemas.openxmlformats.org/drawingml/2006/main" xmlns:r="http://schemas.openxmlformats.org/officeDocument/2006/relationships" xmlns:p="http://schemas.openxmlformats.org/presentationml/2006/main">
  <p:tag name="PA" val="v3.2.0"/>
</p:tagLst>
</file>

<file path=ppt/tags/tag73.xml><?xml version="1.0" encoding="utf-8"?>
<p:tagLst xmlns:a="http://schemas.openxmlformats.org/drawingml/2006/main" xmlns:r="http://schemas.openxmlformats.org/officeDocument/2006/relationships" xmlns:p="http://schemas.openxmlformats.org/presentationml/2006/main">
  <p:tag name="PA" val="v3.2.0"/>
</p:tagLst>
</file>

<file path=ppt/tags/tag74.xml><?xml version="1.0" encoding="utf-8"?>
<p:tagLst xmlns:a="http://schemas.openxmlformats.org/drawingml/2006/main" xmlns:r="http://schemas.openxmlformats.org/officeDocument/2006/relationships" xmlns:p="http://schemas.openxmlformats.org/presentationml/2006/main">
  <p:tag name="PA" val="v3.2.0"/>
</p:tagLst>
</file>

<file path=ppt/tags/tag75.xml><?xml version="1.0" encoding="utf-8"?>
<p:tagLst xmlns:a="http://schemas.openxmlformats.org/drawingml/2006/main" xmlns:r="http://schemas.openxmlformats.org/officeDocument/2006/relationships" xmlns:p="http://schemas.openxmlformats.org/presentationml/2006/main">
  <p:tag name="PA" val="v3.2.0"/>
</p:tagLst>
</file>

<file path=ppt/tags/tag76.xml><?xml version="1.0" encoding="utf-8"?>
<p:tagLst xmlns:a="http://schemas.openxmlformats.org/drawingml/2006/main" xmlns:r="http://schemas.openxmlformats.org/officeDocument/2006/relationships" xmlns:p="http://schemas.openxmlformats.org/presentationml/2006/main">
  <p:tag name="PA" val="v3.2.0"/>
</p:tagLst>
</file>

<file path=ppt/tags/tag77.xml><?xml version="1.0" encoding="utf-8"?>
<p:tagLst xmlns:a="http://schemas.openxmlformats.org/drawingml/2006/main" xmlns:r="http://schemas.openxmlformats.org/officeDocument/2006/relationships" xmlns:p="http://schemas.openxmlformats.org/presentationml/2006/main">
  <p:tag name="PA" val="v3.2.0"/>
</p:tagLst>
</file>

<file path=ppt/tags/tag78.xml><?xml version="1.0" encoding="utf-8"?>
<p:tagLst xmlns:a="http://schemas.openxmlformats.org/drawingml/2006/main" xmlns:r="http://schemas.openxmlformats.org/officeDocument/2006/relationships" xmlns:p="http://schemas.openxmlformats.org/presentationml/2006/main">
  <p:tag name="PA" val="v3.2.0"/>
</p:tagLst>
</file>

<file path=ppt/tags/tag79.xml><?xml version="1.0" encoding="utf-8"?>
<p:tagLst xmlns:a="http://schemas.openxmlformats.org/drawingml/2006/main" xmlns:r="http://schemas.openxmlformats.org/officeDocument/2006/relationships" xmlns:p="http://schemas.openxmlformats.org/presentationml/2006/main">
  <p:tag name="PA" val="v3.2.0"/>
</p:tagLst>
</file>

<file path=ppt/tags/tag8.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AUTOCOLOR" val="TRUE"/>
  <p:tag name="MH_TYPE" val="CONTENTS"/>
  <p:tag name="ID" val="547146"/>
</p:tagLst>
</file>

<file path=ppt/tags/tag80.xml><?xml version="1.0" encoding="utf-8"?>
<p:tagLst xmlns:a="http://schemas.openxmlformats.org/drawingml/2006/main" xmlns:r="http://schemas.openxmlformats.org/officeDocument/2006/relationships" xmlns:p="http://schemas.openxmlformats.org/presentationml/2006/main">
  <p:tag name="PA" val="v3.2.0"/>
</p:tagLst>
</file>

<file path=ppt/tags/tag81.xml><?xml version="1.0" encoding="utf-8"?>
<p:tagLst xmlns:a="http://schemas.openxmlformats.org/drawingml/2006/main" xmlns:r="http://schemas.openxmlformats.org/officeDocument/2006/relationships" xmlns:p="http://schemas.openxmlformats.org/presentationml/2006/main">
  <p:tag name="PA" val="v3.2.0"/>
</p:tagLst>
</file>

<file path=ppt/tags/tag82.xml><?xml version="1.0" encoding="utf-8"?>
<p:tagLst xmlns:a="http://schemas.openxmlformats.org/drawingml/2006/main" xmlns:r="http://schemas.openxmlformats.org/officeDocument/2006/relationships" xmlns:p="http://schemas.openxmlformats.org/presentationml/2006/main">
  <p:tag name="PA" val="v3.2.0"/>
</p:tagLst>
</file>

<file path=ppt/tags/tag83.xml><?xml version="1.0" encoding="utf-8"?>
<p:tagLst xmlns:a="http://schemas.openxmlformats.org/drawingml/2006/main" xmlns:r="http://schemas.openxmlformats.org/officeDocument/2006/relationships" xmlns:p="http://schemas.openxmlformats.org/presentationml/2006/main">
  <p:tag name="PA" val="v3.2.0"/>
</p:tagLst>
</file>

<file path=ppt/tags/tag84.xml><?xml version="1.0" encoding="utf-8"?>
<p:tagLst xmlns:a="http://schemas.openxmlformats.org/drawingml/2006/main" xmlns:r="http://schemas.openxmlformats.org/officeDocument/2006/relationships" xmlns:p="http://schemas.openxmlformats.org/presentationml/2006/main">
  <p:tag name="PA" val="v3.2.0"/>
</p:tagLst>
</file>

<file path=ppt/tags/tag85.xml><?xml version="1.0" encoding="utf-8"?>
<p:tagLst xmlns:a="http://schemas.openxmlformats.org/drawingml/2006/main" xmlns:r="http://schemas.openxmlformats.org/officeDocument/2006/relationships" xmlns:p="http://schemas.openxmlformats.org/presentationml/2006/main">
  <p:tag name="MH" val="20171015153257"/>
  <p:tag name="MH_LIBRARY" val="GRAPHIC"/>
</p:tagLst>
</file>

<file path=ppt/tags/tag86.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Rectangle 2"/>
  <p:tag name="PA" val="v3.2.0"/>
</p:tagLst>
</file>

<file path=ppt/tags/tag87.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3"/>
  <p:tag name="PA" val="v3.2.0"/>
</p:tagLst>
</file>

<file path=ppt/tags/tag88.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4"/>
  <p:tag name="PA" val="v3.2.0"/>
</p:tagLst>
</file>

<file path=ppt/tags/tag89.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Straight Connector 9"/>
  <p:tag name="PA" val="v3.2.0"/>
</p:tagLst>
</file>

<file path=ppt/tags/tag9.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ENTRY"/>
  <p:tag name="ID" val="547146"/>
  <p:tag name="MH_ORDER" val="1"/>
  <p:tag name="PA" val="v3.2.0"/>
</p:tagLst>
</file>

<file path=ppt/tags/tag90.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Rectangle 1"/>
  <p:tag name="PA" val="v3.2.0"/>
</p:tagLst>
</file>

<file path=ppt/tags/tag91.xml><?xml version="1.0" encoding="utf-8"?>
<p:tagLst xmlns:a="http://schemas.openxmlformats.org/drawingml/2006/main" xmlns:r="http://schemas.openxmlformats.org/officeDocument/2006/relationships" xmlns:p="http://schemas.openxmlformats.org/presentationml/2006/main">
  <p:tag name="PA" val="v3.2.0"/>
</p:tagLst>
</file>

<file path=ppt/tags/tag92.xml><?xml version="1.0" encoding="utf-8"?>
<p:tagLst xmlns:a="http://schemas.openxmlformats.org/drawingml/2006/main" xmlns:r="http://schemas.openxmlformats.org/officeDocument/2006/relationships" xmlns:p="http://schemas.openxmlformats.org/presentationml/2006/main">
  <p:tag name="PA" val="v3.2.0"/>
</p:tagLst>
</file>

<file path=ppt/tags/tag93.xml><?xml version="1.0" encoding="utf-8"?>
<p:tagLst xmlns:a="http://schemas.openxmlformats.org/drawingml/2006/main" xmlns:r="http://schemas.openxmlformats.org/officeDocument/2006/relationships" xmlns:p="http://schemas.openxmlformats.org/presentationml/2006/main">
  <p:tag name="PA" val="v3.2.0"/>
</p:tagLst>
</file>

<file path=ppt/tags/tag94.xml><?xml version="1.0" encoding="utf-8"?>
<p:tagLst xmlns:a="http://schemas.openxmlformats.org/drawingml/2006/main" xmlns:r="http://schemas.openxmlformats.org/officeDocument/2006/relationships" xmlns:p="http://schemas.openxmlformats.org/presentationml/2006/main">
  <p:tag name="PA" val="v3.2.0"/>
</p:tagLst>
</file>

<file path=ppt/tags/tag95.xml><?xml version="1.0" encoding="utf-8"?>
<p:tagLst xmlns:a="http://schemas.openxmlformats.org/drawingml/2006/main" xmlns:r="http://schemas.openxmlformats.org/officeDocument/2006/relationships" xmlns:p="http://schemas.openxmlformats.org/presentationml/2006/main">
  <p:tag name="PA" val="v3.2.0"/>
</p:tagLst>
</file>

<file path=ppt/tags/tag96.xml><?xml version="1.0" encoding="utf-8"?>
<p:tagLst xmlns:a="http://schemas.openxmlformats.org/drawingml/2006/main" xmlns:r="http://schemas.openxmlformats.org/officeDocument/2006/relationships" xmlns:p="http://schemas.openxmlformats.org/presentationml/2006/main">
  <p:tag name="PA" val="v3.2.0"/>
</p:tagLst>
</file>

<file path=ppt/tags/tag97.xml><?xml version="1.0" encoding="utf-8"?>
<p:tagLst xmlns:a="http://schemas.openxmlformats.org/drawingml/2006/main" xmlns:r="http://schemas.openxmlformats.org/officeDocument/2006/relationships" xmlns:p="http://schemas.openxmlformats.org/presentationml/2006/main">
  <p:tag name="PA" val="v3.2.0"/>
</p:tagLst>
</file>

<file path=ppt/tags/tag98.xml><?xml version="1.0" encoding="utf-8"?>
<p:tagLst xmlns:a="http://schemas.openxmlformats.org/drawingml/2006/main" xmlns:r="http://schemas.openxmlformats.org/officeDocument/2006/relationships" xmlns:p="http://schemas.openxmlformats.org/presentationml/2006/main">
  <p:tag name="PA" val="v3.2.0"/>
</p:tagLst>
</file>

<file path=ppt/tags/tag99.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1209</TotalTime>
  <Words>2794</Words>
  <Application>Microsoft Office PowerPoint</Application>
  <PresentationFormat>宽屏</PresentationFormat>
  <Paragraphs>442</Paragraphs>
  <Slides>46</Slides>
  <Notes>46</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46</vt:i4>
      </vt:variant>
    </vt:vector>
  </HeadingPairs>
  <TitlesOfParts>
    <vt:vector size="59" baseType="lpstr">
      <vt:lpstr>Arial Unicode MS</vt:lpstr>
      <vt:lpstr>Gungsuh</vt:lpstr>
      <vt:lpstr>Open Sans</vt:lpstr>
      <vt:lpstr>等线</vt:lpstr>
      <vt:lpstr>等线 Light</vt:lpstr>
      <vt:lpstr>华文细黑</vt:lpstr>
      <vt:lpstr>华文中宋</vt:lpstr>
      <vt:lpstr>宋体</vt:lpstr>
      <vt:lpstr>微软雅黑</vt:lpstr>
      <vt:lpstr>Arial</vt:lpstr>
      <vt:lpstr>Calibri</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zbf17816857883@outlook.com</dc:creator>
  <cp:lastModifiedBy>xdg</cp:lastModifiedBy>
  <cp:revision>464</cp:revision>
  <dcterms:created xsi:type="dcterms:W3CDTF">2019-04-19T07:05:40Z</dcterms:created>
  <dcterms:modified xsi:type="dcterms:W3CDTF">2019-04-27T10:07:26Z</dcterms:modified>
</cp:coreProperties>
</file>